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8" r:id="rId12"/>
    <p:sldId id="269" r:id="rId13"/>
    <p:sldId id="270" r:id="rId14"/>
    <p:sldId id="272" r:id="rId15"/>
    <p:sldId id="307" r:id="rId16"/>
    <p:sldId id="273" r:id="rId17"/>
    <p:sldId id="274" r:id="rId18"/>
    <p:sldId id="271" r:id="rId19"/>
    <p:sldId id="276" r:id="rId20"/>
    <p:sldId id="275" r:id="rId21"/>
    <p:sldId id="277" r:id="rId22"/>
    <p:sldId id="278" r:id="rId23"/>
    <p:sldId id="279" r:id="rId24"/>
    <p:sldId id="299" r:id="rId25"/>
    <p:sldId id="30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301" r:id="rId38"/>
    <p:sldId id="293" r:id="rId39"/>
    <p:sldId id="294" r:id="rId40"/>
    <p:sldId id="295" r:id="rId41"/>
    <p:sldId id="296" r:id="rId42"/>
    <p:sldId id="297" r:id="rId43"/>
    <p:sldId id="298" r:id="rId44"/>
    <p:sldId id="283" r:id="rId45"/>
    <p:sldId id="280" r:id="rId46"/>
    <p:sldId id="306" r:id="rId47"/>
    <p:sldId id="305" r:id="rId48"/>
    <p:sldId id="302" r:id="rId49"/>
    <p:sldId id="303" r:id="rId50"/>
    <p:sldId id="304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7/2/2021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7/2/2021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fec16@aber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mailto:fec16@aber.ac.uk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64471" y="2875175"/>
            <a:ext cx="8220173" cy="17062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57720" y="2999362"/>
            <a:ext cx="7772400" cy="146304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Graphic Novels and Creative Writing in the MFL classroom: the case of Marjane Satrapi's Persepolis 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3249" y="4837587"/>
            <a:ext cx="7367048" cy="1808309"/>
          </a:xfrm>
        </p:spPr>
        <p:txBody>
          <a:bodyPr/>
          <a:lstStyle/>
          <a:p>
            <a:r>
              <a:rPr lang="es-ES" dirty="0" smtClean="0"/>
              <a:t>Fernando Castellano-Bañuls</a:t>
            </a:r>
          </a:p>
          <a:p>
            <a:r>
              <a:rPr lang="en-GB" dirty="0" smtClean="0"/>
              <a:t>Aberystwyth</a:t>
            </a:r>
            <a:r>
              <a:rPr lang="es-ES" dirty="0" smtClean="0"/>
              <a:t> </a:t>
            </a:r>
            <a:r>
              <a:rPr lang="es-ES" dirty="0"/>
              <a:t>University </a:t>
            </a:r>
            <a:endParaRPr lang="es-ES" dirty="0" smtClean="0"/>
          </a:p>
          <a:p>
            <a:r>
              <a:rPr lang="es-ES" dirty="0" smtClean="0">
                <a:hlinkClick r:id="rId2"/>
              </a:rPr>
              <a:t>fec16@aber.ac.uk</a:t>
            </a:r>
            <a:endParaRPr lang="es-ES" dirty="0" smtClean="0"/>
          </a:p>
          <a:p>
            <a:endParaRPr lang="es-ES" dirty="0" smtClean="0"/>
          </a:p>
          <a:p>
            <a:r>
              <a:rPr lang="en-US" dirty="0"/>
              <a:t>9th Annual Learning and </a:t>
            </a:r>
            <a:r>
              <a:rPr lang="en-US"/>
              <a:t>Teaching </a:t>
            </a:r>
            <a:r>
              <a:rPr lang="en-US" smtClean="0"/>
              <a:t>Conference – 2</a:t>
            </a:r>
            <a:r>
              <a:rPr lang="en-US" baseline="30000" smtClean="0"/>
              <a:t>nd</a:t>
            </a:r>
            <a:r>
              <a:rPr lang="en-US" smtClean="0"/>
              <a:t> July 2021</a:t>
            </a:r>
            <a:endParaRPr lang="en-US" dirty="0" smtClean="0"/>
          </a:p>
          <a:p>
            <a:endParaRPr lang="es-ES" dirty="0" smtClean="0"/>
          </a:p>
        </p:txBody>
      </p:sp>
      <p:pic>
        <p:nvPicPr>
          <p:cNvPr id="5122" name="Picture 2" descr="Offre d&amp;#39;emploi – Lecturer in Medieval History (Aberystwyth University) |  RMBLF.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369" y="5132542"/>
            <a:ext cx="2436796" cy="121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95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Disclaimers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 smtClean="0"/>
              <a:t>English is not my mother </a:t>
            </a:r>
            <a:r>
              <a:rPr lang="es-ES" dirty="0" err="1" smtClean="0"/>
              <a:t>tongue</a:t>
            </a:r>
            <a:r>
              <a:rPr lang="es-ES" dirty="0" smtClean="0"/>
              <a:t> – sorry! 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This communication is </a:t>
            </a:r>
            <a:r>
              <a:rPr lang="es-ES" dirty="0" err="1" smtClean="0"/>
              <a:t>based</a:t>
            </a:r>
            <a:r>
              <a:rPr lang="es-ES" dirty="0" smtClean="0"/>
              <a:t> on my (</a:t>
            </a:r>
            <a:r>
              <a:rPr lang="es-ES" dirty="0" err="1" smtClean="0"/>
              <a:t>unplublished</a:t>
            </a:r>
            <a:r>
              <a:rPr lang="es-ES" dirty="0" smtClean="0"/>
              <a:t>) Master’s </a:t>
            </a:r>
            <a:r>
              <a:rPr lang="es-ES" dirty="0" err="1" smtClean="0"/>
              <a:t>dissertation</a:t>
            </a:r>
            <a:r>
              <a:rPr lang="es-ES" dirty="0" smtClean="0"/>
              <a:t> in 2019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The original </a:t>
            </a:r>
            <a:r>
              <a:rPr lang="es-ES" dirty="0" err="1" smtClean="0"/>
              <a:t>dissertation</a:t>
            </a:r>
            <a:r>
              <a:rPr lang="es-ES" dirty="0" smtClean="0"/>
              <a:t> </a:t>
            </a:r>
            <a:r>
              <a:rPr lang="es-ES" dirty="0" err="1" smtClean="0"/>
              <a:t>dealt</a:t>
            </a:r>
            <a:r>
              <a:rPr lang="es-ES" dirty="0" smtClean="0"/>
              <a:t> with English as a </a:t>
            </a:r>
            <a:r>
              <a:rPr lang="es-ES" dirty="0" err="1" smtClean="0"/>
              <a:t>Second</a:t>
            </a:r>
            <a:r>
              <a:rPr lang="es-ES" dirty="0" smtClean="0"/>
              <a:t> Language (ESL)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err="1" smtClean="0"/>
              <a:t>It</a:t>
            </a:r>
            <a:r>
              <a:rPr lang="es-ES" dirty="0" smtClean="0"/>
              <a:t> has </a:t>
            </a:r>
            <a:r>
              <a:rPr lang="es-ES" dirty="0" err="1" smtClean="0"/>
              <a:t>been</a:t>
            </a:r>
            <a:r>
              <a:rPr lang="es-ES" dirty="0" smtClean="0"/>
              <a:t> </a:t>
            </a:r>
            <a:r>
              <a:rPr lang="es-ES" dirty="0" err="1" smtClean="0"/>
              <a:t>slightly</a:t>
            </a:r>
            <a:r>
              <a:rPr lang="es-ES" dirty="0" smtClean="0"/>
              <a:t> </a:t>
            </a:r>
            <a:r>
              <a:rPr lang="es-ES" dirty="0" err="1" smtClean="0"/>
              <a:t>modified</a:t>
            </a:r>
            <a:r>
              <a:rPr lang="es-ES" dirty="0" smtClean="0"/>
              <a:t> with the </a:t>
            </a:r>
            <a:r>
              <a:rPr lang="es-ES" dirty="0" err="1" smtClean="0"/>
              <a:t>purpose</a:t>
            </a:r>
            <a:r>
              <a:rPr lang="es-ES" dirty="0" smtClean="0"/>
              <a:t> of </a:t>
            </a:r>
            <a:r>
              <a:rPr lang="es-ES" dirty="0" err="1" smtClean="0"/>
              <a:t>making</a:t>
            </a:r>
            <a:r>
              <a:rPr lang="es-ES" dirty="0" smtClean="0"/>
              <a:t> this communication more </a:t>
            </a:r>
            <a:r>
              <a:rPr lang="es-ES" dirty="0" err="1" smtClean="0"/>
              <a:t>useful</a:t>
            </a:r>
            <a:r>
              <a:rPr lang="es-ES" dirty="0" smtClean="0"/>
              <a:t> for other disciplines (ESL &gt; MFL) </a:t>
            </a:r>
          </a:p>
          <a:p>
            <a:pPr marL="457200" indent="-457200">
              <a:buFont typeface="+mj-lt"/>
              <a:buAutoNum type="arabicPeriod"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590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questions</a:t>
            </a:r>
            <a:r>
              <a:rPr lang="es-ES" dirty="0" smtClean="0"/>
              <a:t> that </a:t>
            </a:r>
            <a:r>
              <a:rPr lang="es-ES" dirty="0" err="1" smtClean="0"/>
              <a:t>triggered</a:t>
            </a:r>
            <a:r>
              <a:rPr lang="es-ES" dirty="0" smtClean="0"/>
              <a:t> my </a:t>
            </a:r>
            <a:r>
              <a:rPr lang="es-ES" dirty="0" err="1" smtClean="0"/>
              <a:t>research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9859" y="2163451"/>
            <a:ext cx="9720073" cy="1201918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How can we </a:t>
            </a:r>
            <a:r>
              <a:rPr lang="es-ES" dirty="0" err="1" smtClean="0"/>
              <a:t>incorporate</a:t>
            </a:r>
            <a:r>
              <a:rPr lang="es-ES" dirty="0" smtClean="0"/>
              <a:t> </a:t>
            </a:r>
            <a:r>
              <a:rPr lang="en-GB" dirty="0" smtClean="0"/>
              <a:t>literature</a:t>
            </a:r>
            <a:r>
              <a:rPr lang="es-ES" dirty="0" smtClean="0"/>
              <a:t> in the MFL </a:t>
            </a:r>
            <a:r>
              <a:rPr lang="es-ES" dirty="0" err="1" smtClean="0"/>
              <a:t>classroom</a:t>
            </a:r>
            <a:r>
              <a:rPr lang="es-ES" dirty="0" smtClean="0"/>
              <a:t>? </a:t>
            </a:r>
          </a:p>
          <a:p>
            <a:r>
              <a:rPr lang="es-ES" dirty="0" smtClean="0"/>
              <a:t>How can we make students </a:t>
            </a:r>
            <a:r>
              <a:rPr lang="es-ES" dirty="0" err="1" smtClean="0"/>
              <a:t>read</a:t>
            </a:r>
            <a:r>
              <a:rPr lang="es-ES" dirty="0" smtClean="0"/>
              <a:t>, </a:t>
            </a:r>
            <a:r>
              <a:rPr lang="es-ES" dirty="0" err="1" smtClean="0"/>
              <a:t>discuss</a:t>
            </a:r>
            <a:r>
              <a:rPr lang="es-ES" dirty="0" smtClean="0"/>
              <a:t> and enjoy literature in a foreign language? </a:t>
            </a:r>
          </a:p>
          <a:p>
            <a:r>
              <a:rPr lang="es-ES" dirty="0" smtClean="0"/>
              <a:t>What </a:t>
            </a:r>
            <a:r>
              <a:rPr lang="es-ES" dirty="0" err="1" smtClean="0"/>
              <a:t>will</a:t>
            </a:r>
            <a:r>
              <a:rPr lang="es-ES" dirty="0" smtClean="0"/>
              <a:t> they </a:t>
            </a:r>
            <a:r>
              <a:rPr lang="es-ES" dirty="0" err="1" smtClean="0"/>
              <a:t>read</a:t>
            </a:r>
            <a:r>
              <a:rPr lang="es-ES" dirty="0" smtClean="0"/>
              <a:t> and which activities </a:t>
            </a:r>
            <a:r>
              <a:rPr lang="es-ES" dirty="0" err="1" smtClean="0"/>
              <a:t>will</a:t>
            </a:r>
            <a:r>
              <a:rPr lang="es-ES" dirty="0" smtClean="0"/>
              <a:t> be </a:t>
            </a:r>
            <a:r>
              <a:rPr lang="es-ES" dirty="0" err="1" smtClean="0"/>
              <a:t>proposed</a:t>
            </a:r>
            <a:r>
              <a:rPr lang="es-ES" dirty="0" smtClean="0"/>
              <a:t> </a:t>
            </a:r>
            <a:r>
              <a:rPr lang="es-ES" dirty="0" err="1" smtClean="0"/>
              <a:t>around</a:t>
            </a:r>
            <a:r>
              <a:rPr lang="es-ES" dirty="0" smtClean="0"/>
              <a:t> the </a:t>
            </a:r>
            <a:r>
              <a:rPr lang="es-ES" dirty="0" err="1" smtClean="0"/>
              <a:t>chosen</a:t>
            </a:r>
            <a:r>
              <a:rPr lang="es-ES" dirty="0" smtClean="0"/>
              <a:t> </a:t>
            </a:r>
            <a:r>
              <a:rPr lang="es-ES" dirty="0" err="1" smtClean="0"/>
              <a:t>texts</a:t>
            </a:r>
            <a:r>
              <a:rPr lang="es-ES" dirty="0" smtClean="0"/>
              <a:t>? </a:t>
            </a:r>
          </a:p>
        </p:txBody>
      </p:sp>
      <p:sp>
        <p:nvSpPr>
          <p:cNvPr id="4" name="Flecha curvada hacia la derecha 3"/>
          <p:cNvSpPr/>
          <p:nvPr/>
        </p:nvSpPr>
        <p:spPr>
          <a:xfrm>
            <a:off x="2158738" y="3742441"/>
            <a:ext cx="1140643" cy="185708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497359" y="5050408"/>
            <a:ext cx="2941148" cy="747075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600" dirty="0" smtClean="0"/>
              <a:t>Graphic novels </a:t>
            </a:r>
          </a:p>
        </p:txBody>
      </p:sp>
      <p:sp>
        <p:nvSpPr>
          <p:cNvPr id="11" name="Flecha a la derecha con bandas 10"/>
          <p:cNvSpPr/>
          <p:nvPr/>
        </p:nvSpPr>
        <p:spPr>
          <a:xfrm>
            <a:off x="6886161" y="5180027"/>
            <a:ext cx="346954" cy="43599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7771362" y="5144676"/>
            <a:ext cx="3156142" cy="506691"/>
          </a:xfrm>
          <a:prstGeom prst="rect">
            <a:avLst/>
          </a:prstGeom>
        </p:spPr>
        <p:txBody>
          <a:bodyPr vert="horz" lIns="45720" tIns="45720" rIns="4572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Multiliteracies </a:t>
            </a:r>
            <a:r>
              <a:rPr lang="es-ES" dirty="0" err="1" smtClean="0"/>
              <a:t>pedagogies</a:t>
            </a:r>
            <a:r>
              <a:rPr lang="es-ES" dirty="0" smtClean="0"/>
              <a:t> and multimodal </a:t>
            </a:r>
            <a:r>
              <a:rPr lang="es-ES" dirty="0" err="1" smtClean="0"/>
              <a:t>texts</a:t>
            </a:r>
            <a:r>
              <a:rPr lang="es-ES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7572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Multiliteracies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3586899"/>
          </a:xfrm>
        </p:spPr>
        <p:txBody>
          <a:bodyPr/>
          <a:lstStyle/>
          <a:p>
            <a:r>
              <a:rPr lang="es-ES" dirty="0" err="1" smtClean="0"/>
              <a:t>Coined</a:t>
            </a:r>
            <a:r>
              <a:rPr lang="es-ES" dirty="0" smtClean="0"/>
              <a:t> by the mid</a:t>
            </a:r>
            <a:r>
              <a:rPr lang="es-ES" dirty="0"/>
              <a:t>-</a:t>
            </a:r>
            <a:r>
              <a:rPr lang="es-ES" dirty="0" smtClean="0"/>
              <a:t>1990s by the New London </a:t>
            </a:r>
            <a:r>
              <a:rPr lang="es-ES" dirty="0" err="1" smtClean="0"/>
              <a:t>Group</a:t>
            </a:r>
            <a:r>
              <a:rPr lang="es-ES" dirty="0" smtClean="0"/>
              <a:t> </a:t>
            </a:r>
            <a:endParaRPr lang="es-ES" dirty="0"/>
          </a:p>
          <a:p>
            <a:r>
              <a:rPr lang="es-ES" dirty="0" smtClean="0"/>
              <a:t>A </a:t>
            </a:r>
            <a:r>
              <a:rPr lang="es-ES" dirty="0" err="1" smtClean="0"/>
              <a:t>shift</a:t>
            </a:r>
            <a:r>
              <a:rPr lang="es-ES" dirty="0" smtClean="0"/>
              <a:t> in the </a:t>
            </a:r>
            <a:r>
              <a:rPr lang="es-ES" dirty="0" err="1" smtClean="0"/>
              <a:t>understanding</a:t>
            </a:r>
            <a:r>
              <a:rPr lang="es-ES" dirty="0" smtClean="0"/>
              <a:t> of </a:t>
            </a:r>
            <a:r>
              <a:rPr lang="es-ES" dirty="0" err="1" smtClean="0"/>
              <a:t>literacies</a:t>
            </a:r>
            <a:r>
              <a:rPr lang="es-ES" dirty="0" smtClean="0"/>
              <a:t> </a:t>
            </a:r>
            <a:r>
              <a:rPr lang="es-ES" dirty="0" smtClean="0">
                <a:sym typeface="Wingdings" panose="05000000000000000000" pitchFamily="2" charset="2"/>
              </a:rPr>
              <a:t> more plural. </a:t>
            </a:r>
          </a:p>
          <a:p>
            <a:r>
              <a:rPr lang="es-ES" dirty="0" err="1" smtClean="0">
                <a:sym typeface="Wingdings" panose="05000000000000000000" pitchFamily="2" charset="2"/>
              </a:rPr>
              <a:t>Aimed</a:t>
            </a:r>
            <a:r>
              <a:rPr lang="es-ES" dirty="0" smtClean="0">
                <a:sym typeface="Wingdings" panose="05000000000000000000" pitchFamily="2" charset="2"/>
              </a:rPr>
              <a:t> to have in </a:t>
            </a:r>
            <a:r>
              <a:rPr lang="es-ES" dirty="0" err="1" smtClean="0">
                <a:sym typeface="Wingdings" panose="05000000000000000000" pitchFamily="2" charset="2"/>
              </a:rPr>
              <a:t>mind</a:t>
            </a:r>
            <a:r>
              <a:rPr lang="es-ES" dirty="0" smtClean="0">
                <a:sym typeface="Wingdings" panose="05000000000000000000" pitchFamily="2" charset="2"/>
              </a:rPr>
              <a:t>: </a:t>
            </a:r>
          </a:p>
          <a:p>
            <a:r>
              <a:rPr lang="en-US" dirty="0"/>
              <a:t>(1) the proliferation of multimodal ways of making meaning where the written word is part and parcel of visual, audio, and spatial patterns </a:t>
            </a:r>
          </a:p>
          <a:p>
            <a:r>
              <a:rPr lang="en-US" dirty="0" smtClean="0"/>
              <a:t>(2</a:t>
            </a:r>
            <a:r>
              <a:rPr lang="en-US" dirty="0"/>
              <a:t>) the increasing salience of cultural and linguistic diversity characterized by local diversity and global connectedness. </a:t>
            </a:r>
            <a:endParaRPr lang="es-ES" dirty="0" smtClean="0"/>
          </a:p>
          <a:p>
            <a:r>
              <a:rPr lang="es-ES" dirty="0" smtClean="0"/>
              <a:t>(</a:t>
            </a:r>
            <a:r>
              <a:rPr lang="es-ES" dirty="0" err="1" smtClean="0"/>
              <a:t>Westby</a:t>
            </a:r>
            <a:r>
              <a:rPr lang="es-ES" dirty="0" smtClean="0"/>
              <a:t> 2010: 65) </a:t>
            </a:r>
          </a:p>
        </p:txBody>
      </p:sp>
    </p:spTree>
    <p:extLst>
      <p:ext uri="{BB962C8B-B14F-4D97-AF65-F5344CB8AC3E}">
        <p14:creationId xmlns:p14="http://schemas.microsoft.com/office/powerpoint/2010/main" val="35661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Multimodal </a:t>
            </a:r>
            <a:r>
              <a:rPr lang="es-ES" dirty="0" err="1" smtClean="0"/>
              <a:t>texts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1324466"/>
          </a:xfrm>
        </p:spPr>
        <p:txBody>
          <a:bodyPr/>
          <a:lstStyle/>
          <a:p>
            <a:r>
              <a:rPr lang="es-ES" dirty="0" smtClean="0"/>
              <a:t>Need to </a:t>
            </a:r>
            <a:r>
              <a:rPr lang="es-ES" dirty="0" err="1" smtClean="0"/>
              <a:t>refedefine</a:t>
            </a:r>
            <a:r>
              <a:rPr lang="es-ES" dirty="0" smtClean="0"/>
              <a:t> the concept of ‘</a:t>
            </a:r>
            <a:r>
              <a:rPr lang="es-ES" dirty="0" err="1" smtClean="0"/>
              <a:t>text</a:t>
            </a:r>
            <a:r>
              <a:rPr lang="es-ES" dirty="0" smtClean="0"/>
              <a:t>’ </a:t>
            </a:r>
          </a:p>
          <a:p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 err="1" smtClean="0">
                <a:sym typeface="Wingdings" panose="05000000000000000000" pitchFamily="2" charset="2"/>
              </a:rPr>
              <a:t>Kress</a:t>
            </a:r>
            <a:r>
              <a:rPr lang="es-ES" dirty="0" smtClean="0">
                <a:sym typeface="Wingdings" panose="05000000000000000000" pitchFamily="2" charset="2"/>
              </a:rPr>
              <a:t> - “</a:t>
            </a:r>
            <a:r>
              <a:rPr lang="en-US" dirty="0" smtClean="0">
                <a:sym typeface="Wingdings" panose="05000000000000000000" pitchFamily="2" charset="2"/>
              </a:rPr>
              <a:t>print-based </a:t>
            </a:r>
            <a:r>
              <a:rPr lang="en-US" dirty="0">
                <a:sym typeface="Wingdings" panose="05000000000000000000" pitchFamily="2" charset="2"/>
              </a:rPr>
              <a:t>and digital texts that </a:t>
            </a:r>
            <a:r>
              <a:rPr lang="en-US" dirty="0" err="1">
                <a:sym typeface="Wingdings" panose="05000000000000000000" pitchFamily="2" charset="2"/>
              </a:rPr>
              <a:t>utilise</a:t>
            </a:r>
            <a:r>
              <a:rPr lang="en-US" dirty="0">
                <a:sym typeface="Wingdings" panose="05000000000000000000" pitchFamily="2" charset="2"/>
              </a:rPr>
              <a:t> more </a:t>
            </a:r>
            <a:r>
              <a:rPr lang="en-US" dirty="0" smtClean="0">
                <a:sym typeface="Wingdings" panose="05000000000000000000" pitchFamily="2" charset="2"/>
              </a:rPr>
              <a:t>than </a:t>
            </a:r>
            <a:r>
              <a:rPr lang="en-US" dirty="0">
                <a:sym typeface="Wingdings" panose="05000000000000000000" pitchFamily="2" charset="2"/>
              </a:rPr>
              <a:t>one mode or semiotic resource to represent meaning” (Serafini 2015: 413</a:t>
            </a:r>
            <a:r>
              <a:rPr lang="en-US" dirty="0" smtClean="0">
                <a:sym typeface="Wingdings" panose="05000000000000000000" pitchFamily="2" charset="2"/>
              </a:rPr>
              <a:t>).</a:t>
            </a:r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4" name="Flecha abajo 3"/>
          <p:cNvSpPr/>
          <p:nvPr/>
        </p:nvSpPr>
        <p:spPr>
          <a:xfrm>
            <a:off x="4722829" y="3714161"/>
            <a:ext cx="1234911" cy="9898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722829" y="4996207"/>
            <a:ext cx="2413262" cy="1583702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Graphic novels </a:t>
            </a:r>
          </a:p>
          <a:p>
            <a:r>
              <a:rPr lang="es-ES" dirty="0" smtClean="0"/>
              <a:t>- </a:t>
            </a:r>
            <a:r>
              <a:rPr lang="es-ES" dirty="0" err="1" smtClean="0"/>
              <a:t>Images</a:t>
            </a:r>
            <a:r>
              <a:rPr lang="es-ES" dirty="0" smtClean="0"/>
              <a:t> </a:t>
            </a:r>
          </a:p>
          <a:p>
            <a:r>
              <a:rPr lang="es-ES" dirty="0" smtClean="0"/>
              <a:t>- Text </a:t>
            </a:r>
          </a:p>
          <a:p>
            <a:r>
              <a:rPr lang="es-ES" dirty="0" smtClean="0"/>
              <a:t> </a:t>
            </a: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Font typeface="Tw Cen MT" panose="020B0602020104020603" pitchFamily="34" charset="0"/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8921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Graphic novels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4128" y="2286000"/>
            <a:ext cx="6743559" cy="4023360"/>
          </a:xfrm>
        </p:spPr>
        <p:txBody>
          <a:bodyPr/>
          <a:lstStyle/>
          <a:p>
            <a:r>
              <a:rPr lang="es-ES" dirty="0" err="1" smtClean="0"/>
              <a:t>Defined</a:t>
            </a:r>
            <a:r>
              <a:rPr lang="es-ES" dirty="0" smtClean="0"/>
              <a:t> by </a:t>
            </a:r>
            <a:r>
              <a:rPr lang="es-ES" dirty="0" err="1" smtClean="0"/>
              <a:t>Will</a:t>
            </a:r>
            <a:r>
              <a:rPr lang="es-ES" dirty="0" smtClean="0"/>
              <a:t> </a:t>
            </a:r>
            <a:r>
              <a:rPr lang="es-ES" dirty="0" err="1" smtClean="0"/>
              <a:t>Eisner</a:t>
            </a:r>
            <a:r>
              <a:rPr lang="es-ES" dirty="0" smtClean="0"/>
              <a:t> </a:t>
            </a:r>
          </a:p>
          <a:p>
            <a:r>
              <a:rPr lang="es-ES" dirty="0" smtClean="0"/>
              <a:t>“a </a:t>
            </a:r>
            <a:r>
              <a:rPr lang="es-ES" dirty="0" err="1" smtClean="0"/>
              <a:t>form</a:t>
            </a:r>
            <a:r>
              <a:rPr lang="es-ES" dirty="0" smtClean="0"/>
              <a:t> of </a:t>
            </a:r>
            <a:r>
              <a:rPr lang="es-ES" dirty="0" err="1" smtClean="0"/>
              <a:t>sequential</a:t>
            </a:r>
            <a:r>
              <a:rPr lang="es-ES" dirty="0" smtClean="0"/>
              <a:t> art, </a:t>
            </a:r>
            <a:r>
              <a:rPr lang="es-ES" dirty="0" err="1" smtClean="0"/>
              <a:t>often</a:t>
            </a:r>
            <a:r>
              <a:rPr lang="es-ES" dirty="0" smtClean="0"/>
              <a:t> in the </a:t>
            </a:r>
            <a:r>
              <a:rPr lang="es-ES" dirty="0" err="1" smtClean="0"/>
              <a:t>form</a:t>
            </a:r>
            <a:r>
              <a:rPr lang="es-ES" dirty="0" smtClean="0"/>
              <a:t> of a </a:t>
            </a:r>
            <a:r>
              <a:rPr lang="es-ES" dirty="0" err="1" smtClean="0"/>
              <a:t>strip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a </a:t>
            </a:r>
            <a:r>
              <a:rPr lang="es-ES" dirty="0" err="1" smtClean="0"/>
              <a:t>book</a:t>
            </a:r>
            <a:r>
              <a:rPr lang="es-ES" dirty="0" smtClean="0"/>
              <a:t>, in which </a:t>
            </a:r>
            <a:r>
              <a:rPr lang="es-ES" dirty="0" err="1" smtClean="0"/>
              <a:t>images</a:t>
            </a:r>
            <a:r>
              <a:rPr lang="es-ES" dirty="0" smtClean="0"/>
              <a:t> and </a:t>
            </a:r>
            <a:r>
              <a:rPr lang="es-ES" dirty="0" err="1" smtClean="0"/>
              <a:t>text</a:t>
            </a:r>
            <a:r>
              <a:rPr lang="es-ES" dirty="0" smtClean="0"/>
              <a:t> are </a:t>
            </a:r>
            <a:r>
              <a:rPr lang="es-ES" dirty="0" err="1" smtClean="0"/>
              <a:t>arranged</a:t>
            </a:r>
            <a:r>
              <a:rPr lang="es-ES" dirty="0" smtClean="0"/>
              <a:t> to </a:t>
            </a:r>
            <a:r>
              <a:rPr lang="es-ES" dirty="0" err="1" smtClean="0"/>
              <a:t>tell</a:t>
            </a:r>
            <a:r>
              <a:rPr lang="es-ES" dirty="0" smtClean="0"/>
              <a:t> a story” (</a:t>
            </a:r>
            <a:r>
              <a:rPr lang="es-ES" dirty="0" err="1" smtClean="0"/>
              <a:t>Paglairo</a:t>
            </a:r>
            <a:r>
              <a:rPr lang="es-ES" dirty="0" smtClean="0"/>
              <a:t> 2014: 33) </a:t>
            </a:r>
          </a:p>
          <a:p>
            <a:r>
              <a:rPr lang="es-ES" dirty="0" err="1" smtClean="0"/>
              <a:t>Images</a:t>
            </a:r>
            <a:r>
              <a:rPr lang="es-ES" dirty="0" smtClean="0"/>
              <a:t> are the </a:t>
            </a:r>
            <a:r>
              <a:rPr lang="es-ES" dirty="0" err="1" smtClean="0"/>
              <a:t>text</a:t>
            </a:r>
            <a:r>
              <a:rPr lang="es-ES" dirty="0" smtClean="0"/>
              <a:t> </a:t>
            </a:r>
          </a:p>
          <a:p>
            <a:r>
              <a:rPr lang="es-ES" dirty="0" err="1" smtClean="0"/>
              <a:t>Images</a:t>
            </a:r>
            <a:r>
              <a:rPr lang="es-ES" dirty="0" smtClean="0"/>
              <a:t> </a:t>
            </a:r>
            <a:r>
              <a:rPr lang="es-ES" dirty="0" err="1" smtClean="0"/>
              <a:t>cannot</a:t>
            </a:r>
            <a:r>
              <a:rPr lang="es-ES" dirty="0" smtClean="0"/>
              <a:t> be </a:t>
            </a:r>
            <a:r>
              <a:rPr lang="es-ES" dirty="0" err="1" smtClean="0"/>
              <a:t>read</a:t>
            </a:r>
            <a:r>
              <a:rPr lang="es-ES" dirty="0" smtClean="0"/>
              <a:t> in the </a:t>
            </a:r>
            <a:r>
              <a:rPr lang="es-ES" dirty="0" err="1" smtClean="0"/>
              <a:t>same</a:t>
            </a:r>
            <a:r>
              <a:rPr lang="es-ES" dirty="0" smtClean="0"/>
              <a:t> </a:t>
            </a:r>
            <a:r>
              <a:rPr lang="es-ES" dirty="0" err="1" smtClean="0"/>
              <a:t>way</a:t>
            </a:r>
            <a:r>
              <a:rPr lang="es-ES" dirty="0" smtClean="0"/>
              <a:t> as </a:t>
            </a:r>
            <a:r>
              <a:rPr lang="es-ES" dirty="0" err="1" smtClean="0"/>
              <a:t>texts</a:t>
            </a:r>
            <a:r>
              <a:rPr lang="es-ES" dirty="0" smtClean="0"/>
              <a:t> </a:t>
            </a:r>
          </a:p>
          <a:p>
            <a:r>
              <a:rPr lang="es-ES" dirty="0" smtClean="0"/>
              <a:t>No communication is </a:t>
            </a:r>
            <a:r>
              <a:rPr lang="es-ES" dirty="0" err="1" smtClean="0"/>
              <a:t>achieved</a:t>
            </a:r>
            <a:r>
              <a:rPr lang="es-ES" dirty="0" smtClean="0"/>
              <a:t> </a:t>
            </a:r>
            <a:r>
              <a:rPr lang="es-ES" dirty="0" err="1" smtClean="0"/>
              <a:t>unless</a:t>
            </a:r>
            <a:r>
              <a:rPr lang="es-ES" dirty="0" smtClean="0"/>
              <a:t> comic </a:t>
            </a:r>
            <a:r>
              <a:rPr lang="es-ES" dirty="0" err="1" smtClean="0"/>
              <a:t>readers</a:t>
            </a:r>
            <a:r>
              <a:rPr lang="es-ES" dirty="0" smtClean="0"/>
              <a:t> know how to </a:t>
            </a:r>
            <a:r>
              <a:rPr lang="es-ES" dirty="0" err="1" smtClean="0"/>
              <a:t>read</a:t>
            </a:r>
            <a:r>
              <a:rPr lang="es-ES" dirty="0" smtClean="0"/>
              <a:t> the meaning that the </a:t>
            </a:r>
            <a:r>
              <a:rPr lang="es-ES" dirty="0" err="1" smtClean="0"/>
              <a:t>arrangement</a:t>
            </a:r>
            <a:r>
              <a:rPr lang="es-ES" dirty="0" smtClean="0"/>
              <a:t> of </a:t>
            </a:r>
            <a:r>
              <a:rPr lang="es-ES" dirty="0" err="1" smtClean="0"/>
              <a:t>panels</a:t>
            </a:r>
            <a:r>
              <a:rPr lang="es-ES" dirty="0" smtClean="0"/>
              <a:t> </a:t>
            </a:r>
            <a:r>
              <a:rPr lang="es-ES" dirty="0" err="1" smtClean="0"/>
              <a:t>imply</a:t>
            </a:r>
            <a:r>
              <a:rPr lang="es-ES" dirty="0" smtClean="0"/>
              <a:t> (Pagliaro 2014: 34) </a:t>
            </a:r>
            <a:endParaRPr lang="es-ES" dirty="0"/>
          </a:p>
        </p:txBody>
      </p:sp>
      <p:pic>
        <p:nvPicPr>
          <p:cNvPr id="1026" name="Picture 2" descr="A Contract with God: And Other Tenement Stories (The Will Eisner Library)  (English Edition) eBook: Eisner, Will, McCloud, Scott: Amazon.es: Tienda  Kind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577" y="1725859"/>
            <a:ext cx="2962275" cy="423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14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510" y="1135826"/>
            <a:ext cx="3347159" cy="453911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94" y="1135826"/>
            <a:ext cx="3328219" cy="45391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052" y="1135826"/>
            <a:ext cx="3336558" cy="453911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035510" y="6052008"/>
            <a:ext cx="556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Marjane Satrapi’s </a:t>
            </a:r>
            <a:r>
              <a:rPr lang="es-ES" i="1" dirty="0" smtClean="0"/>
              <a:t>Persepolis (</a:t>
            </a:r>
            <a:r>
              <a:rPr lang="es-ES" dirty="0" smtClean="0"/>
              <a:t>2000</a:t>
            </a:r>
            <a:r>
              <a:rPr lang="es-ES" i="1" dirty="0" smtClean="0"/>
              <a:t>)  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208503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147" y="1927164"/>
            <a:ext cx="2676673" cy="396085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92" y="541683"/>
            <a:ext cx="2495761" cy="381856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95994" y="2104076"/>
            <a:ext cx="49830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/>
              <a:t>Multiliteracies </a:t>
            </a:r>
            <a:r>
              <a:rPr lang="es-ES" sz="2400" dirty="0" smtClean="0">
                <a:sym typeface="Wingdings" panose="05000000000000000000" pitchFamily="2" charset="2"/>
              </a:rPr>
              <a:t> ‘a </a:t>
            </a:r>
            <a:r>
              <a:rPr lang="es-ES" sz="2400" dirty="0" err="1" smtClean="0">
                <a:sym typeface="Wingdings" panose="05000000000000000000" pitchFamily="2" charset="2"/>
              </a:rPr>
              <a:t>dynamic</a:t>
            </a:r>
            <a:r>
              <a:rPr lang="es-ES" sz="2400" dirty="0" smtClean="0">
                <a:sym typeface="Wingdings" panose="05000000000000000000" pitchFamily="2" charset="2"/>
              </a:rPr>
              <a:t> </a:t>
            </a:r>
            <a:r>
              <a:rPr lang="es-ES" sz="2400" dirty="0" err="1" smtClean="0">
                <a:sym typeface="Wingdings" panose="05000000000000000000" pitchFamily="2" charset="2"/>
              </a:rPr>
              <a:t>understanding</a:t>
            </a:r>
            <a:r>
              <a:rPr lang="es-ES" sz="2400" dirty="0" smtClean="0">
                <a:sym typeface="Wingdings" panose="05000000000000000000" pitchFamily="2" charset="2"/>
              </a:rPr>
              <a:t> of </a:t>
            </a:r>
            <a:r>
              <a:rPr lang="es-ES" sz="2400" dirty="0" err="1" smtClean="0">
                <a:sym typeface="Wingdings" panose="05000000000000000000" pitchFamily="2" charset="2"/>
              </a:rPr>
              <a:t>literacies</a:t>
            </a:r>
            <a:r>
              <a:rPr lang="es-ES" sz="2400" dirty="0" smtClean="0">
                <a:sym typeface="Wingdings" panose="05000000000000000000" pitchFamily="2" charset="2"/>
              </a:rPr>
              <a:t> as a </a:t>
            </a:r>
            <a:r>
              <a:rPr lang="es-ES" sz="2400" dirty="0" err="1" smtClean="0">
                <a:sym typeface="Wingdings" panose="05000000000000000000" pitchFamily="2" charset="2"/>
              </a:rPr>
              <a:t>multiplicity</a:t>
            </a:r>
            <a:r>
              <a:rPr lang="es-ES" sz="2400" dirty="0" smtClean="0">
                <a:sym typeface="Wingdings" panose="05000000000000000000" pitchFamily="2" charset="2"/>
              </a:rPr>
              <a:t> of </a:t>
            </a:r>
            <a:r>
              <a:rPr lang="es-ES" sz="2400" dirty="0" err="1" smtClean="0">
                <a:sym typeface="Wingdings" panose="05000000000000000000" pitchFamily="2" charset="2"/>
              </a:rPr>
              <a:t>discourses</a:t>
            </a:r>
            <a:r>
              <a:rPr lang="es-ES" sz="2400" dirty="0" smtClean="0">
                <a:sym typeface="Wingdings" panose="05000000000000000000" pitchFamily="2" charset="2"/>
              </a:rPr>
              <a:t> (</a:t>
            </a:r>
            <a:r>
              <a:rPr lang="es-ES" sz="2400" dirty="0" err="1" smtClean="0">
                <a:sym typeface="Wingdings" panose="05000000000000000000" pitchFamily="2" charset="2"/>
              </a:rPr>
              <a:t>Lange</a:t>
            </a:r>
            <a:r>
              <a:rPr lang="es-ES" sz="2400" dirty="0" smtClean="0">
                <a:sym typeface="Wingdings" panose="05000000000000000000" pitchFamily="2" charset="2"/>
              </a:rPr>
              <a:t> Guerra 2017: 9)</a:t>
            </a:r>
            <a:endParaRPr lang="es-ES" sz="2400" dirty="0"/>
          </a:p>
        </p:txBody>
      </p:sp>
      <p:sp>
        <p:nvSpPr>
          <p:cNvPr id="7" name="Flecha abajo 6"/>
          <p:cNvSpPr/>
          <p:nvPr/>
        </p:nvSpPr>
        <p:spPr>
          <a:xfrm>
            <a:off x="2190914" y="3779572"/>
            <a:ext cx="610037" cy="5806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595994" y="5038891"/>
            <a:ext cx="5440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Graphic novels can also </a:t>
            </a:r>
            <a:r>
              <a:rPr lang="es-ES" dirty="0" err="1" smtClean="0"/>
              <a:t>reflect</a:t>
            </a:r>
            <a:r>
              <a:rPr lang="es-ES" dirty="0" smtClean="0"/>
              <a:t> on non-Western </a:t>
            </a:r>
            <a:r>
              <a:rPr lang="es-ES" dirty="0" err="1" smtClean="0"/>
              <a:t>discourses</a:t>
            </a:r>
            <a:r>
              <a:rPr lang="es-ES" dirty="0" smtClean="0"/>
              <a:t> and </a:t>
            </a:r>
            <a:r>
              <a:rPr lang="es-ES" dirty="0" err="1" smtClean="0"/>
              <a:t>experiences</a:t>
            </a:r>
            <a:r>
              <a:rPr lang="es-ES" dirty="0" smtClean="0"/>
              <a:t>. </a:t>
            </a:r>
          </a:p>
          <a:p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 smtClean="0"/>
              <a:t>Students </a:t>
            </a:r>
            <a:r>
              <a:rPr lang="es-ES" dirty="0" err="1" smtClean="0"/>
              <a:t>from</a:t>
            </a:r>
            <a:r>
              <a:rPr lang="es-ES" dirty="0" smtClean="0"/>
              <a:t> other cultures in </a:t>
            </a:r>
            <a:r>
              <a:rPr lang="es-ES" dirty="0" err="1" smtClean="0"/>
              <a:t>our</a:t>
            </a:r>
            <a:r>
              <a:rPr lang="es-ES" dirty="0" smtClean="0"/>
              <a:t> class </a:t>
            </a:r>
            <a:r>
              <a:rPr lang="es-ES" dirty="0" err="1" smtClean="0"/>
              <a:t>might</a:t>
            </a:r>
            <a:r>
              <a:rPr lang="es-ES" dirty="0" smtClean="0"/>
              <a:t> see </a:t>
            </a:r>
            <a:r>
              <a:rPr lang="es-ES" dirty="0" err="1" smtClean="0"/>
              <a:t>their</a:t>
            </a:r>
            <a:r>
              <a:rPr lang="es-ES" dirty="0" smtClean="0"/>
              <a:t> </a:t>
            </a:r>
            <a:r>
              <a:rPr lang="es-ES" dirty="0" err="1" smtClean="0"/>
              <a:t>experiences</a:t>
            </a:r>
            <a:r>
              <a:rPr lang="es-ES" dirty="0" smtClean="0"/>
              <a:t> </a:t>
            </a:r>
            <a:r>
              <a:rPr lang="es-ES" dirty="0" err="1" smtClean="0"/>
              <a:t>authentically</a:t>
            </a:r>
            <a:r>
              <a:rPr lang="es-ES" dirty="0" smtClean="0"/>
              <a:t> and </a:t>
            </a:r>
            <a:r>
              <a:rPr lang="es-ES" dirty="0" err="1" smtClean="0"/>
              <a:t>respectfully</a:t>
            </a:r>
            <a:r>
              <a:rPr lang="es-ES" dirty="0" smtClean="0"/>
              <a:t> </a:t>
            </a:r>
            <a:r>
              <a:rPr lang="es-ES" dirty="0" err="1" smtClean="0"/>
              <a:t>portrayed</a:t>
            </a:r>
            <a:r>
              <a:rPr lang="es-ES" dirty="0" smtClean="0"/>
              <a:t> in the </a:t>
            </a:r>
            <a:r>
              <a:rPr lang="es-ES" dirty="0" err="1" smtClean="0"/>
              <a:t>texts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199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Creative writing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Very much </a:t>
            </a:r>
            <a:r>
              <a:rPr lang="es-ES" dirty="0" err="1"/>
              <a:t>linked</a:t>
            </a:r>
            <a:r>
              <a:rPr lang="es-ES" dirty="0"/>
              <a:t> to the concept of multiliteracy, identity, </a:t>
            </a:r>
            <a:r>
              <a:rPr lang="es-ES" dirty="0" err="1"/>
              <a:t>empowerment</a:t>
            </a:r>
            <a:r>
              <a:rPr lang="es-ES" dirty="0"/>
              <a:t> and </a:t>
            </a:r>
            <a:r>
              <a:rPr lang="es-ES" dirty="0" err="1"/>
              <a:t>motivation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err="1" smtClean="0"/>
              <a:t>Krashen’s</a:t>
            </a:r>
            <a:r>
              <a:rPr lang="es-ES" dirty="0" smtClean="0"/>
              <a:t> </a:t>
            </a:r>
            <a:r>
              <a:rPr lang="es-ES" dirty="0" err="1" smtClean="0"/>
              <a:t>Affective</a:t>
            </a:r>
            <a:r>
              <a:rPr lang="es-ES" dirty="0" smtClean="0"/>
              <a:t> </a:t>
            </a:r>
            <a:r>
              <a:rPr lang="es-ES" dirty="0" err="1" smtClean="0"/>
              <a:t>Filter</a:t>
            </a:r>
            <a:r>
              <a:rPr lang="es-ES" dirty="0" smtClean="0"/>
              <a:t> </a:t>
            </a:r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 err="1" smtClean="0">
                <a:sym typeface="Wingdings" panose="05000000000000000000" pitchFamily="2" charset="2"/>
              </a:rPr>
              <a:t>attitude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or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motivation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towards</a:t>
            </a:r>
            <a:r>
              <a:rPr lang="es-ES" dirty="0" smtClean="0">
                <a:sym typeface="Wingdings" panose="05000000000000000000" pitchFamily="2" charset="2"/>
              </a:rPr>
              <a:t> the language (Clavel </a:t>
            </a:r>
            <a:r>
              <a:rPr lang="es-ES" dirty="0" err="1" smtClean="0">
                <a:sym typeface="Wingdings" panose="05000000000000000000" pitchFamily="2" charset="2"/>
              </a:rPr>
              <a:t>Arroitia</a:t>
            </a:r>
            <a:r>
              <a:rPr lang="es-ES" dirty="0" smtClean="0">
                <a:sym typeface="Wingdings" panose="05000000000000000000" pitchFamily="2" charset="2"/>
              </a:rPr>
              <a:t> 2012: 64)</a:t>
            </a:r>
          </a:p>
          <a:p>
            <a:r>
              <a:rPr lang="es-ES" dirty="0" err="1" smtClean="0">
                <a:sym typeface="Wingdings" panose="05000000000000000000" pitchFamily="2" charset="2"/>
              </a:rPr>
              <a:t>Focusing</a:t>
            </a:r>
            <a:r>
              <a:rPr lang="es-ES" dirty="0" smtClean="0">
                <a:sym typeface="Wingdings" panose="05000000000000000000" pitchFamily="2" charset="2"/>
              </a:rPr>
              <a:t> on students </a:t>
            </a:r>
            <a:r>
              <a:rPr lang="es-ES" dirty="0" err="1" smtClean="0">
                <a:sym typeface="Wingdings" panose="05000000000000000000" pitchFamily="2" charset="2"/>
              </a:rPr>
              <a:t>discourses</a:t>
            </a:r>
            <a:r>
              <a:rPr lang="es-ES" dirty="0" smtClean="0">
                <a:sym typeface="Wingdings" panose="05000000000000000000" pitchFamily="2" charset="2"/>
              </a:rPr>
              <a:t> (creative </a:t>
            </a:r>
            <a:r>
              <a:rPr lang="es-ES" dirty="0" err="1" smtClean="0">
                <a:sym typeface="Wingdings" panose="05000000000000000000" pitchFamily="2" charset="2"/>
              </a:rPr>
              <a:t>productions</a:t>
            </a:r>
            <a:r>
              <a:rPr lang="es-ES" dirty="0" smtClean="0">
                <a:sym typeface="Wingdings" panose="05000000000000000000" pitchFamily="2" charset="2"/>
              </a:rPr>
              <a:t>) should </a:t>
            </a:r>
            <a:r>
              <a:rPr lang="es-ES" dirty="0" err="1" smtClean="0">
                <a:sym typeface="Wingdings" panose="05000000000000000000" pitchFamily="2" charset="2"/>
              </a:rPr>
              <a:t>bring</a:t>
            </a:r>
            <a:r>
              <a:rPr lang="es-ES" dirty="0" smtClean="0">
                <a:sym typeface="Wingdings" panose="05000000000000000000" pitchFamily="2" charset="2"/>
              </a:rPr>
              <a:t> the </a:t>
            </a:r>
            <a:r>
              <a:rPr lang="es-ES" dirty="0" err="1" smtClean="0">
                <a:sym typeface="Wingdings" panose="05000000000000000000" pitchFamily="2" charset="2"/>
              </a:rPr>
              <a:t>affective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filter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down</a:t>
            </a:r>
            <a:r>
              <a:rPr lang="es-ES" dirty="0" smtClean="0">
                <a:sym typeface="Wingdings" panose="05000000000000000000" pitchFamily="2" charset="2"/>
              </a:rPr>
              <a:t> and </a:t>
            </a:r>
            <a:r>
              <a:rPr lang="es-ES" dirty="0" err="1" smtClean="0">
                <a:sym typeface="Wingdings" panose="05000000000000000000" pitchFamily="2" charset="2"/>
              </a:rPr>
              <a:t>facilitate</a:t>
            </a:r>
            <a:r>
              <a:rPr lang="es-ES" dirty="0" smtClean="0">
                <a:sym typeface="Wingdings" panose="05000000000000000000" pitchFamily="2" charset="2"/>
              </a:rPr>
              <a:t> the </a:t>
            </a:r>
            <a:r>
              <a:rPr lang="es-ES" dirty="0" err="1" smtClean="0">
                <a:sym typeface="Wingdings" panose="05000000000000000000" pitchFamily="2" charset="2"/>
              </a:rPr>
              <a:t>acquisition</a:t>
            </a:r>
            <a:r>
              <a:rPr lang="es-ES" dirty="0" smtClean="0">
                <a:sym typeface="Wingdings" panose="05000000000000000000" pitchFamily="2" charset="2"/>
              </a:rPr>
              <a:t> of languages. </a:t>
            </a:r>
          </a:p>
        </p:txBody>
      </p:sp>
    </p:spTree>
    <p:extLst>
      <p:ext uri="{BB962C8B-B14F-4D97-AF65-F5344CB8AC3E}">
        <p14:creationId xmlns:p14="http://schemas.microsoft.com/office/powerpoint/2010/main" val="356820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Main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r>
              <a:rPr lang="es-ES" dirty="0" smtClean="0"/>
              <a:t> and </a:t>
            </a:r>
            <a:r>
              <a:rPr lang="es-ES" dirty="0" err="1" smtClean="0"/>
              <a:t>hypothesis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Marcador de texto 2"/>
          <p:cNvSpPr txBox="1">
            <a:spLocks/>
          </p:cNvSpPr>
          <p:nvPr/>
        </p:nvSpPr>
        <p:spPr>
          <a:xfrm>
            <a:off x="1141804" y="2088320"/>
            <a:ext cx="4879199" cy="82391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 err="1" smtClean="0"/>
              <a:t>Research</a:t>
            </a:r>
            <a:r>
              <a:rPr lang="es-ES" b="1" dirty="0" smtClean="0"/>
              <a:t> </a:t>
            </a:r>
            <a:r>
              <a:rPr lang="es-ES" b="1" dirty="0" err="1" smtClean="0"/>
              <a:t>questions</a:t>
            </a:r>
            <a:endParaRPr lang="es-ES" b="1" dirty="0"/>
          </a:p>
        </p:txBody>
      </p:sp>
      <p:sp>
        <p:nvSpPr>
          <p:cNvPr id="5" name="Marcador de contenido 3"/>
          <p:cNvSpPr txBox="1">
            <a:spLocks/>
          </p:cNvSpPr>
          <p:nvPr/>
        </p:nvSpPr>
        <p:spPr>
          <a:xfrm>
            <a:off x="913795" y="2912232"/>
            <a:ext cx="5107208" cy="2878968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How can students work with literature in the MFL class and </a:t>
            </a:r>
            <a:r>
              <a:rPr lang="es-ES" dirty="0" err="1" smtClean="0"/>
              <a:t>engage</a:t>
            </a:r>
            <a:r>
              <a:rPr lang="es-ES" dirty="0" smtClean="0"/>
              <a:t> with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playfully</a:t>
            </a:r>
            <a:r>
              <a:rPr lang="es-ES" dirty="0" smtClean="0"/>
              <a:t>? </a:t>
            </a:r>
          </a:p>
          <a:p>
            <a:r>
              <a:rPr lang="es-ES" dirty="0" smtClean="0"/>
              <a:t>How can </a:t>
            </a:r>
            <a:r>
              <a:rPr lang="es-ES" dirty="0" err="1" smtClean="0"/>
              <a:t>multimodality</a:t>
            </a:r>
            <a:r>
              <a:rPr lang="es-ES" dirty="0" smtClean="0"/>
              <a:t> help students </a:t>
            </a:r>
            <a:r>
              <a:rPr lang="es-ES" dirty="0" err="1" smtClean="0"/>
              <a:t>engage</a:t>
            </a:r>
            <a:r>
              <a:rPr lang="es-ES" dirty="0" smtClean="0"/>
              <a:t> with foreign languages and literature? </a:t>
            </a:r>
          </a:p>
          <a:p>
            <a:r>
              <a:rPr lang="es-ES" dirty="0" smtClean="0"/>
              <a:t>Can creative writing and literature </a:t>
            </a:r>
            <a:r>
              <a:rPr lang="es-ES" dirty="0" err="1" smtClean="0"/>
              <a:t>motivate</a:t>
            </a:r>
            <a:r>
              <a:rPr lang="es-ES" dirty="0" smtClean="0"/>
              <a:t> students to </a:t>
            </a:r>
            <a:r>
              <a:rPr lang="es-ES" dirty="0" err="1" smtClean="0"/>
              <a:t>learn</a:t>
            </a:r>
            <a:r>
              <a:rPr lang="es-ES" dirty="0" smtClean="0"/>
              <a:t> MFL?</a:t>
            </a:r>
            <a:endParaRPr lang="es-ES" dirty="0"/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6402003" y="2088320"/>
            <a:ext cx="4865554" cy="823912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 err="1" smtClean="0"/>
              <a:t>Hypothesis</a:t>
            </a:r>
            <a:r>
              <a:rPr lang="es-ES" b="1" dirty="0" smtClean="0"/>
              <a:t> </a:t>
            </a:r>
            <a:endParaRPr lang="es-ES" b="1" dirty="0"/>
          </a:p>
        </p:txBody>
      </p:sp>
      <p:sp>
        <p:nvSpPr>
          <p:cNvPr id="7" name="Marcador de contenido 5"/>
          <p:cNvSpPr txBox="1">
            <a:spLocks/>
          </p:cNvSpPr>
          <p:nvPr/>
        </p:nvSpPr>
        <p:spPr>
          <a:xfrm>
            <a:off x="6172200" y="2912232"/>
            <a:ext cx="5095357" cy="2878968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Through the </a:t>
            </a:r>
            <a:r>
              <a:rPr lang="es-ES" dirty="0" err="1" smtClean="0"/>
              <a:t>combination</a:t>
            </a:r>
            <a:r>
              <a:rPr lang="es-ES" dirty="0" smtClean="0"/>
              <a:t> of literature, </a:t>
            </a:r>
            <a:r>
              <a:rPr lang="es-ES" dirty="0" err="1" smtClean="0"/>
              <a:t>multimodality</a:t>
            </a:r>
            <a:r>
              <a:rPr lang="es-ES" dirty="0" smtClean="0"/>
              <a:t> and creative writing, students can </a:t>
            </a:r>
            <a:r>
              <a:rPr lang="es-ES" dirty="0" err="1" smtClean="0"/>
              <a:t>improve</a:t>
            </a:r>
            <a:r>
              <a:rPr lang="es-ES" dirty="0" smtClean="0"/>
              <a:t> not </a:t>
            </a:r>
            <a:r>
              <a:rPr lang="es-ES" dirty="0" err="1" smtClean="0"/>
              <a:t>only</a:t>
            </a:r>
            <a:r>
              <a:rPr lang="es-ES" dirty="0" smtClean="0"/>
              <a:t> </a:t>
            </a:r>
            <a:r>
              <a:rPr lang="es-ES" dirty="0" err="1" smtClean="0"/>
              <a:t>their</a:t>
            </a:r>
            <a:r>
              <a:rPr lang="es-ES" dirty="0" smtClean="0"/>
              <a:t> L2 skills but also </a:t>
            </a:r>
            <a:r>
              <a:rPr lang="es-ES" dirty="0" err="1" smtClean="0"/>
              <a:t>their</a:t>
            </a:r>
            <a:r>
              <a:rPr lang="es-ES" dirty="0" smtClean="0"/>
              <a:t> </a:t>
            </a:r>
            <a:r>
              <a:rPr lang="es-ES" dirty="0" err="1" smtClean="0"/>
              <a:t>attitude</a:t>
            </a:r>
            <a:r>
              <a:rPr lang="es-ES" dirty="0" smtClean="0"/>
              <a:t> </a:t>
            </a:r>
            <a:r>
              <a:rPr lang="es-ES" dirty="0" err="1" smtClean="0"/>
              <a:t>towards</a:t>
            </a:r>
            <a:r>
              <a:rPr lang="es-ES" dirty="0" smtClean="0"/>
              <a:t> the class and the language.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14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Methodology</a:t>
            </a: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>How to </a:t>
            </a:r>
            <a:r>
              <a:rPr lang="es-ES" dirty="0" err="1" smtClean="0"/>
              <a:t>make</a:t>
            </a:r>
            <a:r>
              <a:rPr lang="es-ES" dirty="0" smtClean="0"/>
              <a:t> students work with literature.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4129" y="2286000"/>
            <a:ext cx="6875534" cy="278562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 err="1" smtClean="0"/>
              <a:t>Pieces</a:t>
            </a:r>
            <a:r>
              <a:rPr lang="es-ES" dirty="0" smtClean="0"/>
              <a:t> of literature </a:t>
            </a:r>
            <a:r>
              <a:rPr lang="es-ES" dirty="0" err="1" smtClean="0"/>
              <a:t>selected</a:t>
            </a:r>
            <a:r>
              <a:rPr lang="es-ES" dirty="0" smtClean="0"/>
              <a:t> </a:t>
            </a:r>
            <a:r>
              <a:rPr lang="es-ES" dirty="0" err="1" smtClean="0"/>
              <a:t>carefully</a:t>
            </a:r>
            <a:r>
              <a:rPr lang="es-ES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err="1" smtClean="0"/>
              <a:t>Information</a:t>
            </a:r>
            <a:r>
              <a:rPr lang="es-ES" dirty="0" smtClean="0"/>
              <a:t> </a:t>
            </a:r>
            <a:r>
              <a:rPr lang="es-ES" dirty="0" err="1" smtClean="0"/>
              <a:t>kept</a:t>
            </a:r>
            <a:r>
              <a:rPr lang="es-ES" dirty="0" smtClean="0"/>
              <a:t> at a mínimum (</a:t>
            </a:r>
            <a:r>
              <a:rPr lang="es-ES" dirty="0" err="1" smtClean="0"/>
              <a:t>author’s</a:t>
            </a:r>
            <a:r>
              <a:rPr lang="es-ES" dirty="0" smtClean="0"/>
              <a:t> </a:t>
            </a:r>
            <a:r>
              <a:rPr lang="es-ES" dirty="0" err="1" smtClean="0"/>
              <a:t>bio</a:t>
            </a:r>
            <a:r>
              <a:rPr lang="es-ES" dirty="0" smtClean="0"/>
              <a:t>, </a:t>
            </a:r>
            <a:r>
              <a:rPr lang="es-ES" dirty="0" err="1" smtClean="0"/>
              <a:t>historical</a:t>
            </a:r>
            <a:r>
              <a:rPr lang="es-ES" dirty="0" smtClean="0"/>
              <a:t> </a:t>
            </a:r>
            <a:r>
              <a:rPr lang="es-ES" dirty="0" err="1" smtClean="0"/>
              <a:t>contexts</a:t>
            </a:r>
            <a:r>
              <a:rPr lang="es-ES" dirty="0" smtClean="0"/>
              <a:t>….)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A response is </a:t>
            </a:r>
            <a:r>
              <a:rPr lang="es-ES" dirty="0" err="1" smtClean="0"/>
              <a:t>needed</a:t>
            </a:r>
            <a:endParaRPr lang="es-ES" dirty="0" smtClean="0"/>
          </a:p>
          <a:p>
            <a:pPr marL="630936" lvl="1" indent="-457200">
              <a:buFont typeface="+mj-lt"/>
              <a:buAutoNum type="arabicPeriod"/>
            </a:pPr>
            <a:r>
              <a:rPr lang="es-ES" dirty="0" smtClean="0"/>
              <a:t>Review? </a:t>
            </a:r>
          </a:p>
          <a:p>
            <a:pPr marL="630936" lvl="1" indent="-457200">
              <a:buFont typeface="+mj-lt"/>
              <a:buAutoNum type="arabicPeriod"/>
            </a:pPr>
            <a:r>
              <a:rPr lang="es-ES" dirty="0" err="1" smtClean="0"/>
              <a:t>Essays</a:t>
            </a:r>
            <a:r>
              <a:rPr lang="es-ES" dirty="0" smtClean="0"/>
              <a:t>? </a:t>
            </a:r>
          </a:p>
          <a:p>
            <a:pPr marL="630936" lvl="1" indent="-457200">
              <a:buFont typeface="Wingdings" panose="05000000000000000000" pitchFamily="2" charset="2"/>
              <a:buChar char="ü"/>
            </a:pPr>
            <a:r>
              <a:rPr lang="es-ES" dirty="0" smtClean="0"/>
              <a:t>Creative </a:t>
            </a:r>
            <a:r>
              <a:rPr lang="es-ES" dirty="0" err="1" smtClean="0"/>
              <a:t>piece</a:t>
            </a:r>
            <a:r>
              <a:rPr lang="es-ES" dirty="0" smtClean="0"/>
              <a:t> </a:t>
            </a:r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 err="1" smtClean="0">
                <a:sym typeface="Wingdings" panose="05000000000000000000" pitchFamily="2" charset="2"/>
              </a:rPr>
              <a:t>increase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their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motivation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 smtClean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336" y="1935921"/>
            <a:ext cx="2897693" cy="4287915"/>
          </a:xfrm>
          <a:prstGeom prst="rect">
            <a:avLst/>
          </a:prstGeom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940859" y="5121961"/>
            <a:ext cx="6875534" cy="1283617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dirty="0" smtClean="0"/>
              <a:t>Persepolis Project </a:t>
            </a:r>
            <a:r>
              <a:rPr lang="es-ES" dirty="0" smtClean="0">
                <a:sym typeface="Wingdings" panose="05000000000000000000" pitchFamily="2" charset="2"/>
              </a:rPr>
              <a:t> Make students </a:t>
            </a:r>
            <a:r>
              <a:rPr lang="es-ES" dirty="0" err="1" smtClean="0">
                <a:sym typeface="Wingdings" panose="05000000000000000000" pitchFamily="2" charset="2"/>
              </a:rPr>
              <a:t>read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excerpts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form</a:t>
            </a:r>
            <a:r>
              <a:rPr lang="es-ES" dirty="0" smtClean="0">
                <a:sym typeface="Wingdings" panose="05000000000000000000" pitchFamily="2" charset="2"/>
              </a:rPr>
              <a:t> Marjane Satrapi’s Persepolis and make </a:t>
            </a:r>
            <a:r>
              <a:rPr lang="es-ES" dirty="0" err="1" smtClean="0">
                <a:sym typeface="Wingdings" panose="05000000000000000000" pitchFamily="2" charset="2"/>
              </a:rPr>
              <a:t>them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create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their</a:t>
            </a:r>
            <a:r>
              <a:rPr lang="es-ES" dirty="0" smtClean="0">
                <a:sym typeface="Wingdings" panose="05000000000000000000" pitchFamily="2" charset="2"/>
              </a:rPr>
              <a:t> own graphic novels. </a:t>
            </a:r>
          </a:p>
          <a:p>
            <a:pPr marL="0" indent="0">
              <a:buNone/>
            </a:pPr>
            <a:r>
              <a:rPr lang="es-ES" dirty="0" err="1" smtClean="0">
                <a:sym typeface="Wingdings" panose="05000000000000000000" pitchFamily="2" charset="2"/>
              </a:rPr>
              <a:t>Topic</a:t>
            </a:r>
            <a:r>
              <a:rPr lang="es-ES" dirty="0" smtClean="0">
                <a:sym typeface="Wingdings" panose="05000000000000000000" pitchFamily="2" charset="2"/>
              </a:rPr>
              <a:t>: why am I learning MFL?  why am I </a:t>
            </a:r>
            <a:r>
              <a:rPr lang="es-ES" dirty="0" err="1" smtClean="0">
                <a:sym typeface="Wingdings" panose="05000000000000000000" pitchFamily="2" charset="2"/>
              </a:rPr>
              <a:t>studying</a:t>
            </a:r>
            <a:r>
              <a:rPr lang="es-ES" dirty="0" smtClean="0">
                <a:sym typeface="Wingdings" panose="05000000000000000000" pitchFamily="2" charset="2"/>
              </a:rPr>
              <a:t> this </a:t>
            </a:r>
            <a:r>
              <a:rPr lang="es-ES" dirty="0" err="1" smtClean="0">
                <a:sym typeface="Wingdings" panose="05000000000000000000" pitchFamily="2" charset="2"/>
              </a:rPr>
              <a:t>course</a:t>
            </a:r>
            <a:r>
              <a:rPr lang="es-ES" dirty="0" smtClean="0">
                <a:sym typeface="Wingdings" panose="05000000000000000000" pitchFamily="2" charset="2"/>
              </a:rPr>
              <a:t>?</a:t>
            </a:r>
            <a:endParaRPr lang="es-ES" dirty="0" smtClean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181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99" y="591844"/>
            <a:ext cx="9883848" cy="1326321"/>
          </a:xfrm>
        </p:spPr>
        <p:txBody>
          <a:bodyPr>
            <a:normAutofit/>
          </a:bodyPr>
          <a:lstStyle/>
          <a:p>
            <a:r>
              <a:rPr lang="es-ES" dirty="0" err="1" smtClean="0"/>
              <a:t>Context</a:t>
            </a:r>
            <a:r>
              <a:rPr lang="es-ES" dirty="0" smtClean="0"/>
              <a:t> and </a:t>
            </a:r>
            <a:r>
              <a:rPr lang="es-ES" dirty="0" err="1" smtClean="0"/>
              <a:t>subjects</a:t>
            </a:r>
            <a:r>
              <a:rPr lang="es-ES" dirty="0" smtClean="0"/>
              <a:t> of the </a:t>
            </a:r>
            <a:r>
              <a:rPr lang="es-ES" dirty="0" err="1" smtClean="0"/>
              <a:t>study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6" y="2049816"/>
            <a:ext cx="3756689" cy="3756689"/>
          </a:xfrm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5078026" y="2049816"/>
            <a:ext cx="6216163" cy="3741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>
                <a:effectLst/>
              </a:rPr>
              <a:t>IES Jordi de </a:t>
            </a:r>
            <a:r>
              <a:rPr lang="es-ES" dirty="0" err="1" smtClean="0">
                <a:effectLst/>
              </a:rPr>
              <a:t>Sant</a:t>
            </a:r>
            <a:r>
              <a:rPr lang="es-ES" dirty="0" smtClean="0">
                <a:effectLst/>
              </a:rPr>
              <a:t> Jordi. </a:t>
            </a:r>
            <a:r>
              <a:rPr lang="es-ES" dirty="0" err="1" smtClean="0">
                <a:effectLst/>
              </a:rPr>
              <a:t>València</a:t>
            </a:r>
            <a:r>
              <a:rPr lang="es-ES" dirty="0" smtClean="0">
                <a:effectLst/>
              </a:rPr>
              <a:t>, 2019. </a:t>
            </a:r>
          </a:p>
          <a:p>
            <a:r>
              <a:rPr lang="es-ES" dirty="0" err="1" smtClean="0">
                <a:effectLst/>
              </a:rPr>
              <a:t>Two</a:t>
            </a:r>
            <a:r>
              <a:rPr lang="es-ES" dirty="0" smtClean="0">
                <a:effectLst/>
              </a:rPr>
              <a:t> </a:t>
            </a:r>
            <a:r>
              <a:rPr lang="es-ES" dirty="0" err="1" smtClean="0">
                <a:effectLst/>
              </a:rPr>
              <a:t>adult</a:t>
            </a:r>
            <a:r>
              <a:rPr lang="es-ES" dirty="0" smtClean="0">
                <a:effectLst/>
              </a:rPr>
              <a:t> </a:t>
            </a:r>
            <a:r>
              <a:rPr lang="es-ES" dirty="0" err="1" smtClean="0">
                <a:effectLst/>
              </a:rPr>
              <a:t>groups</a:t>
            </a:r>
            <a:r>
              <a:rPr lang="es-ES" dirty="0" smtClean="0">
                <a:effectLst/>
              </a:rPr>
              <a:t> (</a:t>
            </a:r>
            <a:r>
              <a:rPr lang="es-ES" dirty="0" err="1" smtClean="0">
                <a:effectLst/>
              </a:rPr>
              <a:t>Apprentenships</a:t>
            </a:r>
            <a:r>
              <a:rPr lang="es-ES" dirty="0" smtClean="0">
                <a:effectLst/>
              </a:rPr>
              <a:t>), 23 </a:t>
            </a:r>
            <a:r>
              <a:rPr lang="es-ES" dirty="0" err="1" smtClean="0">
                <a:effectLst/>
              </a:rPr>
              <a:t>people</a:t>
            </a:r>
            <a:r>
              <a:rPr lang="es-ES" dirty="0" smtClean="0">
                <a:effectLst/>
              </a:rPr>
              <a:t>. </a:t>
            </a:r>
          </a:p>
          <a:p>
            <a:pPr lvl="1"/>
            <a:r>
              <a:rPr lang="es-ES" dirty="0" smtClean="0">
                <a:effectLst/>
              </a:rPr>
              <a:t>G1 - TIS (Técnico de Integración Sociocultural)</a:t>
            </a:r>
          </a:p>
          <a:p>
            <a:pPr lvl="1"/>
            <a:r>
              <a:rPr lang="es-ES" dirty="0" smtClean="0">
                <a:effectLst/>
              </a:rPr>
              <a:t>G2 - TASOC (Técnico de Animación Sociocultural)</a:t>
            </a:r>
          </a:p>
          <a:p>
            <a:r>
              <a:rPr lang="es-ES" dirty="0" err="1" smtClean="0">
                <a:effectLst/>
              </a:rPr>
              <a:t>Heterogeneous</a:t>
            </a:r>
            <a:r>
              <a:rPr lang="es-ES" dirty="0" smtClean="0">
                <a:effectLst/>
              </a:rPr>
              <a:t> </a:t>
            </a:r>
            <a:r>
              <a:rPr lang="es-ES" dirty="0" err="1" smtClean="0">
                <a:effectLst/>
              </a:rPr>
              <a:t>groups</a:t>
            </a:r>
            <a:r>
              <a:rPr lang="es-ES" dirty="0" smtClean="0">
                <a:effectLst/>
              </a:rPr>
              <a:t> in </a:t>
            </a:r>
            <a:r>
              <a:rPr lang="es-ES" dirty="0" err="1" smtClean="0">
                <a:effectLst/>
              </a:rPr>
              <a:t>terms</a:t>
            </a:r>
            <a:r>
              <a:rPr lang="es-ES" dirty="0" smtClean="0">
                <a:effectLst/>
              </a:rPr>
              <a:t> of </a:t>
            </a:r>
            <a:r>
              <a:rPr lang="es-ES" dirty="0" err="1" smtClean="0">
                <a:effectLst/>
              </a:rPr>
              <a:t>age</a:t>
            </a:r>
            <a:r>
              <a:rPr lang="es-ES" dirty="0" smtClean="0">
                <a:effectLst/>
              </a:rPr>
              <a:t> and </a:t>
            </a:r>
            <a:r>
              <a:rPr lang="es-ES" dirty="0" err="1" smtClean="0">
                <a:effectLst/>
              </a:rPr>
              <a:t>origins</a:t>
            </a:r>
            <a:r>
              <a:rPr lang="es-ES" dirty="0" smtClean="0">
                <a:effectLst/>
              </a:rPr>
              <a:t>.</a:t>
            </a:r>
          </a:p>
          <a:p>
            <a:r>
              <a:rPr lang="es-ES" dirty="0" smtClean="0">
                <a:effectLst/>
              </a:rPr>
              <a:t>Target language level - B1 (</a:t>
            </a:r>
            <a:r>
              <a:rPr lang="es-ES" dirty="0" err="1" smtClean="0">
                <a:effectLst/>
              </a:rPr>
              <a:t>allegedly</a:t>
            </a:r>
            <a:r>
              <a:rPr lang="es-ES" dirty="0" smtClean="0">
                <a:effectLst/>
              </a:rPr>
              <a:t>).  </a:t>
            </a:r>
          </a:p>
          <a:p>
            <a:endParaRPr lang="es-ES" dirty="0" smtClean="0">
              <a:sym typeface="Wingdings" panose="05000000000000000000" pitchFamily="2" charset="2"/>
            </a:endParaRPr>
          </a:p>
          <a:p>
            <a:pPr lvl="1"/>
            <a:endParaRPr lang="es-ES" dirty="0" smtClean="0">
              <a:sym typeface="Wingdings" panose="05000000000000000000" pitchFamily="2" charset="2"/>
            </a:endParaRPr>
          </a:p>
          <a:p>
            <a:pPr lvl="1"/>
            <a:endParaRPr lang="es-ES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8069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plan proposal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Students read </a:t>
            </a:r>
            <a:r>
              <a:rPr lang="en-GB" dirty="0" err="1" smtClean="0"/>
              <a:t>Marnaje</a:t>
            </a:r>
            <a:r>
              <a:rPr lang="en-GB" dirty="0" smtClean="0"/>
              <a:t> Satrapi’s graphic autobiography. We comment on class. </a:t>
            </a:r>
          </a:p>
          <a:p>
            <a:r>
              <a:rPr lang="en-GB" dirty="0" smtClean="0"/>
              <a:t>Students create their own graphic autobiographies – they tell their own stories. We give them class time and support </a:t>
            </a:r>
          </a:p>
          <a:p>
            <a:r>
              <a:rPr lang="en-GB" dirty="0" smtClean="0"/>
              <a:t>Students present their creations 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Contribution of the project to the total mark of the subject – 20% (10% the oral presentation and 10% the project itself).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867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plan proposal</a:t>
            </a:r>
            <a:endParaRPr lang="en-GB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5441571"/>
              </p:ext>
            </p:extLst>
          </p:nvPr>
        </p:nvGraphicFramePr>
        <p:xfrm>
          <a:off x="1456531" y="2028264"/>
          <a:ext cx="8535882" cy="4239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2666"/>
                <a:gridCol w="3472444"/>
                <a:gridCol w="618106"/>
                <a:gridCol w="2222666"/>
              </a:tblGrid>
              <a:tr h="286288"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G1</a:t>
                      </a:r>
                      <a:endParaRPr lang="es-ES" sz="11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 smtClean="0">
                          <a:effectLst/>
                        </a:rPr>
                        <a:t>G2</a:t>
                      </a:r>
                      <a:endParaRPr lang="es-ES" sz="11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58864"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27/2</a:t>
                      </a:r>
                      <a:endParaRPr lang="es-ES" sz="11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Presentation of the project to the students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4/3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Presentation of the project to the students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</a:tr>
              <a:tr h="688247"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>
                          <a:effectLst/>
                        </a:rPr>
                        <a:t>1/3 </a:t>
                      </a:r>
                      <a:endParaRPr lang="es-ES" sz="1100" b="1">
                        <a:effectLst/>
                      </a:endParaRPr>
                    </a:p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>
                          <a:effectLst/>
                        </a:rPr>
                        <a:t> </a:t>
                      </a:r>
                      <a:endParaRPr lang="es-ES" sz="1100" b="1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Reading The Veil + Kahoot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5/3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No class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</a:tr>
              <a:tr h="688247"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>
                          <a:effectLst/>
                        </a:rPr>
                        <a:t>6/3 </a:t>
                      </a:r>
                      <a:endParaRPr lang="es-ES" sz="1100" b="1">
                        <a:effectLst/>
                      </a:endParaRPr>
                    </a:p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>
                          <a:effectLst/>
                        </a:rPr>
                        <a:t> </a:t>
                      </a:r>
                      <a:endParaRPr lang="es-ES" sz="1100" b="1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Reading The Sabbath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12/3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Reading The Veil + Kahoot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</a:tr>
              <a:tr h="572575"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>
                          <a:effectLst/>
                        </a:rPr>
                        <a:t>13/3</a:t>
                      </a:r>
                      <a:endParaRPr lang="es-ES" sz="1100" b="1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Writing class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19/3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No class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</a:tr>
              <a:tr h="572575"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>
                          <a:effectLst/>
                        </a:rPr>
                        <a:t>20/3</a:t>
                      </a:r>
                      <a:endParaRPr lang="es-ES" sz="1100" b="1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Writing class – last day </a:t>
                      </a:r>
                      <a:r>
                        <a:rPr lang="en-GB" sz="1100" dirty="0" smtClean="0">
                          <a:effectLst/>
                        </a:rPr>
                        <a:t>for corrections 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26/3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Writing class - Last day for corrections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</a:tr>
              <a:tr h="572575"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27/3</a:t>
                      </a:r>
                      <a:endParaRPr lang="es-ES" sz="11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Hand in the project </a:t>
                      </a:r>
                      <a:r>
                        <a:rPr lang="en-GB" sz="1100" dirty="0">
                          <a:effectLst/>
                        </a:rPr>
                        <a:t>and </a:t>
                      </a:r>
                      <a:r>
                        <a:rPr lang="en-GB" sz="1100" dirty="0" smtClean="0">
                          <a:effectLst/>
                        </a:rPr>
                        <a:t>oral presentations 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2/4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Hand</a:t>
                      </a:r>
                      <a:r>
                        <a:rPr lang="en-GB" sz="1100" baseline="0" dirty="0" smtClean="0">
                          <a:effectLst/>
                        </a:rPr>
                        <a:t> in the project and oral presentations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16" marR="4411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48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4128" y="3695306"/>
            <a:ext cx="3048251" cy="2614053"/>
          </a:xfrm>
        </p:spPr>
        <p:txBody>
          <a:bodyPr/>
          <a:lstStyle/>
          <a:p>
            <a:r>
              <a:rPr lang="es-ES" dirty="0" smtClean="0"/>
              <a:t>Workshops </a:t>
            </a:r>
            <a:r>
              <a:rPr lang="es-ES" dirty="0" err="1" smtClean="0"/>
              <a:t>pictures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3074" name="Picture 2" descr="https://lh3.googleusercontent.com/XLv8DPiOaSji59wLs3OKTX-csdEzPojAgjqK46F7FGny0fER-e0yb1dQ1BUveSe9iP-bretbb8cyz0uYm-PbGs26zo5Fpi4A9B-8Pds9fWMTJ5Wa5FBvYsm83X4bJnbUobnx5B_jrqD77AkQ689gH3PICkFQ2J4BJlDZ4mDbyfK09fXC8cN10xaNRjNrQbzze4e2OftIcTb5S3PPPm8Avir7cHZ2CRr1G_oARHsvwkhaW_dMhqx4sRr1AnfZNVnCw4WXSaIxyys6AeguNspdGmDaYA3Eh2fzRShUwJY9KdPuq1rn2rw7sGsfydee6PlaOZDI8CkTsVebzEOVKGy5CEgW6aSSY-gvL5y-m8iUflLTFjSH2XGolRTAH5Qx35xOiCrZ112WEFFaBFGDk0Smbl6Aq_l-V1H-8pXCqe_ZxSfW01vzRCxBg7evMg0ibBNr6NV2tBku_3QxfaYIpNazObeWsD0ESMfTXQXAUA56wcJWwPxM3Iw5oDfRqgzKsB4gZOPcNxzZG4wJjuEjGHMZ7WfZDU6r7b2KD_TBwp3NcBT-lcLQS08-T9g2CCz7PsMzmKYXTl_WR8nXBn_CWje4kBM8DxC3nLxOyokd-68GPLOVD0wdMrj_ycDMKt6IZt7RyAp0QXxnrHlKmWTGc06qGUpRK3nCcLkMnTDWNQDIK-ZZJdASkjOxD6j6x5sQoQStAaeyjCJiBleZGc9vSZwnV1A4eA=w1239-h929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3" y="293739"/>
            <a:ext cx="3831564" cy="287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3.googleusercontent.com/T2sWDld5QwA25lGBo6W_XPqSHDOyox6Q9Xjli-OJh8Zdxu8G50NFe1OuE959QqVpWIobSf4kYu4uQBW7ITnDDaZsN8wyfvg-5w-QvcSU3E7aO4lIoZhbb4tXBwz_KaQjjj5un2iIe2CiLIpKgVp99dSjlv9Y9Q8glUYEda0ut-rducWTO-QC6LtMl4sT5TMapBKdqawG0DhRokmDTp1ljTndJblyKacR3o943P26EeLnphYnss9ZBS4Wq7g718s2R4YtE2FlGPn3Wa2YVKS096hpxJ5nmD9W3HcLG94cLlyhdXAV_NJ5Bo-EPuGbRcPHZqJDKQwqd_VaFLGQmgSguqp1Lq-bRhbjRaC2w_n4NDeak4Jf0S2_WOaG8JOPNhgfScKopHvwbZhW71gDNhKXc4d0Od3ZBdfjlKiHyktOx47h83zIH_d1o8mDtw_JDWW7I0DKtMtORayBwYhqklHqP9UyDfMQfsfbDDLNeg1ASsl8arrLjpNsRccQ_z0zZa_JdBMqUs9SHpkIK7bHRe8ozpTZMo9K-qNdr_kSNZIg4RVg12_c9k5slFuOCcwvhwwSoqlQs2NIkbMRdpvcBX7r37OcQVC11t0NwZbea0qyJ8DBMAHXI1C33Fbe2Sp4gdWU2J_ptd1fCzARM4btAE05FHP8t5UsPInMVjV4Qsv2CFfv-8a9uXlArVDpEaFnQ5j6Em6VXGcKTiXHbwNajyvOEuC_Aw=w698-h929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642" y="585216"/>
            <a:ext cx="4001967" cy="533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10367289" y="1620165"/>
            <a:ext cx="478410" cy="5514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8" name="Picture 6" descr="https://lh3.googleusercontent.com/YXGtWs8wPwocoXH6s6J3i8w6Cg5-D--Axq-PRPybwgq9HaQcltFUc-gZj2KoBHHqBrgWcO7h1tOGTTEr1fWW7xf7r2h4V1OcvpVzVaMGQ3Z1Qq6Z7uTkzk9RAyWUGi6Fxlwjub3f54ZmIlCEDXi22BBEqVcSbeUm6mRPC0tn3S-MGfCrjqPDwMWxQQ9SRHi6eunpQRnAzsXm4ZjQEaI0iVHVaHb8OzClXRA80DVNf_juV1bB11_o86YGp4B2eM3sMUTxWHuex4Jiav_t7cIoBqQ4aFjc4l4uKhG4ICvV4DxyF5wXLjmS0jjR-bxP_yNA5KYHCyRIGeylOHAv62K4lvqSENv_Px_w3APhOwBS94HoFNOmDA2r5xl0Gx8GUug7VMU0bITqXXPyU2ZJhqhvh8vcorvkGVJr1Z4SrMoIAOGtSen2ZAmEb4s0GHXJLcwjYfBHq4zP67e5n-pEdKrmxlSZfKRPNdf_Cp3BQnNodmP1j-svWG3Hb5Ycr_C1Uj-hG9NGgok8MwT9D5D-MLCMbPd4QE7O2l9wArbjePnW0FgDD4Ynir-pVrY4raRi8IWXCzvKyFQG6ydZSlJGdX-xUel-u_Vdy_9XHr5Dkzdp7bZuT_0kUbeHSDbjZ2aGK_Xncbm5ufPZhLBcJr2lazVBNaS8BBHK4JTgUXgLy2D9UbFhfqr9baIP8FZSsVltHgL2l9gffX53AJXUwwjYzgZwwfLfzQ=w698-h929-no?authuser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46" y="2084832"/>
            <a:ext cx="2794998" cy="372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/>
          <p:cNvSpPr/>
          <p:nvPr/>
        </p:nvSpPr>
        <p:spPr>
          <a:xfrm>
            <a:off x="5278956" y="2592372"/>
            <a:ext cx="386499" cy="395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117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was data gathered?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questionnaires in Google forms. </a:t>
            </a:r>
          </a:p>
          <a:p>
            <a:pPr lvl="1"/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q. – Assessing their reading habits and attitudes/expectations towards the project </a:t>
            </a:r>
          </a:p>
          <a:p>
            <a:pPr lvl="1"/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q.– Their opinions and feedback. </a:t>
            </a:r>
          </a:p>
          <a:p>
            <a:r>
              <a:rPr lang="en-GB" dirty="0" smtClean="0"/>
              <a:t>Personal teacher’s journal</a:t>
            </a:r>
          </a:p>
          <a:p>
            <a:r>
              <a:rPr lang="en-GB" dirty="0" smtClean="0"/>
              <a:t>Their projects and projects’ grades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9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Age</a:t>
            </a:r>
            <a:r>
              <a:rPr lang="es-ES" dirty="0" smtClean="0"/>
              <a:t> and </a:t>
            </a:r>
            <a:r>
              <a:rPr lang="es-ES" dirty="0" err="1" smtClean="0"/>
              <a:t>gender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027" y="796565"/>
            <a:ext cx="5028738" cy="5628336"/>
          </a:xfrm>
        </p:spPr>
      </p:pic>
    </p:spTree>
    <p:extLst>
      <p:ext uri="{BB962C8B-B14F-4D97-AF65-F5344CB8AC3E}">
        <p14:creationId xmlns:p14="http://schemas.microsoft.com/office/powerpoint/2010/main" val="233613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Q1. Reading </a:t>
            </a:r>
            <a:r>
              <a:rPr lang="es-ES" dirty="0" err="1" smtClean="0"/>
              <a:t>habits</a:t>
            </a:r>
            <a:r>
              <a:rPr lang="es-ES" dirty="0" smtClean="0"/>
              <a:t> and  </a:t>
            </a:r>
            <a:r>
              <a:rPr lang="es-ES" dirty="0" err="1" smtClean="0"/>
              <a:t>expectations</a:t>
            </a:r>
            <a:r>
              <a:rPr lang="es-ES" dirty="0" smtClean="0"/>
              <a:t> (i)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81% claim not to read in English. Only 14% claim to enjoy reading in English.</a:t>
            </a:r>
          </a:p>
          <a:p>
            <a:r>
              <a:rPr lang="en-GB" dirty="0"/>
              <a:t>However, they do recognise the importance of reading: </a:t>
            </a:r>
          </a:p>
          <a:p>
            <a:pPr lvl="1"/>
            <a:r>
              <a:rPr lang="en-GB" dirty="0"/>
              <a:t>81% of students do recognise the importance of reading, in any language </a:t>
            </a:r>
          </a:p>
          <a:p>
            <a:pPr lvl="1"/>
            <a:r>
              <a:rPr lang="en-GB" dirty="0"/>
              <a:t>71,4% considered they should read more in English </a:t>
            </a:r>
          </a:p>
          <a:p>
            <a:pPr lvl="1"/>
            <a:r>
              <a:rPr lang="en-GB" dirty="0"/>
              <a:t>52,4% believed reading would improve their English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934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Q1. Reading </a:t>
            </a:r>
            <a:r>
              <a:rPr lang="es-ES" dirty="0" err="1" smtClean="0"/>
              <a:t>habits</a:t>
            </a:r>
            <a:r>
              <a:rPr lang="es-ES" dirty="0" smtClean="0"/>
              <a:t> and  </a:t>
            </a:r>
            <a:r>
              <a:rPr lang="es-ES" dirty="0" err="1" smtClean="0"/>
              <a:t>expectations</a:t>
            </a:r>
            <a:r>
              <a:rPr lang="es-ES" dirty="0" smtClean="0"/>
              <a:t> (</a:t>
            </a:r>
            <a:r>
              <a:rPr lang="es-ES" dirty="0" err="1" smtClean="0"/>
              <a:t>iI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80% showed motivation about the project </a:t>
            </a:r>
          </a:p>
          <a:p>
            <a:r>
              <a:rPr lang="en-GB" dirty="0"/>
              <a:t>65% opined it would improve their writing skills </a:t>
            </a:r>
          </a:p>
          <a:p>
            <a:r>
              <a:rPr lang="en-GB" dirty="0"/>
              <a:t>65% believed it could be fun </a:t>
            </a:r>
          </a:p>
          <a:p>
            <a:endParaRPr lang="en-GB" dirty="0"/>
          </a:p>
          <a:p>
            <a:r>
              <a:rPr lang="en-GB" dirty="0"/>
              <a:t>They did not show particular criticism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88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Q2 – Project </a:t>
            </a:r>
            <a:r>
              <a:rPr lang="es-ES" dirty="0" err="1" smtClean="0"/>
              <a:t>results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90% enjoyed doing the Project</a:t>
            </a:r>
          </a:p>
          <a:p>
            <a:r>
              <a:rPr lang="es-ES" dirty="0" smtClean="0"/>
              <a:t>75% </a:t>
            </a:r>
            <a:r>
              <a:rPr lang="es-ES" dirty="0" err="1" smtClean="0"/>
              <a:t>felt</a:t>
            </a:r>
            <a:r>
              <a:rPr lang="es-ES" dirty="0" smtClean="0"/>
              <a:t> more </a:t>
            </a:r>
            <a:r>
              <a:rPr lang="es-ES" dirty="0" err="1" smtClean="0"/>
              <a:t>confident</a:t>
            </a:r>
            <a:r>
              <a:rPr lang="es-ES" dirty="0" smtClean="0"/>
              <a:t> </a:t>
            </a:r>
            <a:r>
              <a:rPr lang="es-ES" dirty="0" err="1" smtClean="0"/>
              <a:t>reading</a:t>
            </a:r>
            <a:r>
              <a:rPr lang="es-ES" dirty="0" smtClean="0"/>
              <a:t> in English </a:t>
            </a:r>
          </a:p>
          <a:p>
            <a:r>
              <a:rPr lang="es-ES" dirty="0" smtClean="0"/>
              <a:t>70% </a:t>
            </a:r>
            <a:r>
              <a:rPr lang="es-ES" dirty="0" err="1" smtClean="0"/>
              <a:t>felt</a:t>
            </a:r>
            <a:r>
              <a:rPr lang="es-ES" dirty="0" smtClean="0"/>
              <a:t> more </a:t>
            </a:r>
            <a:r>
              <a:rPr lang="es-ES" dirty="0" err="1" smtClean="0"/>
              <a:t>confident</a:t>
            </a:r>
            <a:r>
              <a:rPr lang="es-ES" dirty="0" smtClean="0"/>
              <a:t> writing in English </a:t>
            </a:r>
          </a:p>
          <a:p>
            <a:r>
              <a:rPr lang="es-ES" dirty="0" smtClean="0"/>
              <a:t>75% </a:t>
            </a:r>
            <a:r>
              <a:rPr lang="es-ES" dirty="0" err="1" smtClean="0"/>
              <a:t>felt</a:t>
            </a:r>
            <a:r>
              <a:rPr lang="es-ES" dirty="0" smtClean="0"/>
              <a:t> more </a:t>
            </a:r>
            <a:r>
              <a:rPr lang="es-ES" dirty="0" err="1" smtClean="0"/>
              <a:t>motivated</a:t>
            </a:r>
            <a:r>
              <a:rPr lang="es-ES" dirty="0" smtClean="0"/>
              <a:t> about English in general </a:t>
            </a:r>
          </a:p>
          <a:p>
            <a:r>
              <a:rPr lang="es-ES" dirty="0" smtClean="0"/>
              <a:t>80% </a:t>
            </a:r>
            <a:r>
              <a:rPr lang="es-ES" dirty="0" err="1" smtClean="0"/>
              <a:t>felt</a:t>
            </a:r>
            <a:r>
              <a:rPr lang="es-ES" dirty="0" smtClean="0"/>
              <a:t> </a:t>
            </a:r>
            <a:r>
              <a:rPr lang="es-ES" dirty="0" err="1" smtClean="0"/>
              <a:t>inclined</a:t>
            </a:r>
            <a:r>
              <a:rPr lang="es-ES" dirty="0" smtClean="0"/>
              <a:t> to </a:t>
            </a:r>
            <a:r>
              <a:rPr lang="es-ES" dirty="0" err="1" smtClean="0"/>
              <a:t>read</a:t>
            </a:r>
            <a:r>
              <a:rPr lang="es-ES" dirty="0" smtClean="0"/>
              <a:t> more of Persepolis and/</a:t>
            </a:r>
            <a:r>
              <a:rPr lang="es-ES" dirty="0" err="1" smtClean="0"/>
              <a:t>or</a:t>
            </a:r>
            <a:r>
              <a:rPr lang="es-ES" dirty="0" smtClean="0"/>
              <a:t> any other graphic novel</a:t>
            </a:r>
          </a:p>
          <a:p>
            <a:endParaRPr lang="es-ES" dirty="0"/>
          </a:p>
          <a:p>
            <a:r>
              <a:rPr lang="es-ES" dirty="0" smtClean="0"/>
              <a:t>100% enjoyed </a:t>
            </a:r>
            <a:r>
              <a:rPr lang="es-ES" dirty="0" err="1" smtClean="0"/>
              <a:t>reading</a:t>
            </a:r>
            <a:r>
              <a:rPr lang="es-ES" dirty="0" smtClean="0"/>
              <a:t> </a:t>
            </a:r>
            <a:r>
              <a:rPr lang="es-ES" dirty="0" err="1" smtClean="0"/>
              <a:t>each</a:t>
            </a:r>
            <a:r>
              <a:rPr lang="es-ES" dirty="0" smtClean="0"/>
              <a:t> </a:t>
            </a:r>
            <a:r>
              <a:rPr lang="es-ES" dirty="0" err="1" smtClean="0"/>
              <a:t>other’s</a:t>
            </a:r>
            <a:r>
              <a:rPr lang="es-ES" dirty="0" smtClean="0"/>
              <a:t> </a:t>
            </a:r>
            <a:r>
              <a:rPr lang="es-ES" dirty="0" err="1" smtClean="0"/>
              <a:t>project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639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51" y="963043"/>
            <a:ext cx="9850225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5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1" y="1090286"/>
            <a:ext cx="9840698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08" y="1352260"/>
            <a:ext cx="9907383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6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Teacher’s</a:t>
            </a:r>
            <a:r>
              <a:rPr lang="es-ES" dirty="0" smtClean="0"/>
              <a:t> </a:t>
            </a:r>
            <a:r>
              <a:rPr lang="es-ES" dirty="0" err="1" smtClean="0"/>
              <a:t>journal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Accounted</a:t>
            </a:r>
            <a:r>
              <a:rPr lang="es-ES" dirty="0" smtClean="0"/>
              <a:t> for a very positive </a:t>
            </a:r>
            <a:r>
              <a:rPr lang="es-ES" dirty="0" err="1" smtClean="0"/>
              <a:t>progression</a:t>
            </a:r>
            <a:r>
              <a:rPr lang="es-ES" dirty="0" smtClean="0"/>
              <a:t> </a:t>
            </a:r>
            <a:r>
              <a:rPr lang="es-ES" dirty="0" err="1" smtClean="0"/>
              <a:t>among</a:t>
            </a:r>
            <a:r>
              <a:rPr lang="es-ES" dirty="0" smtClean="0"/>
              <a:t> students</a:t>
            </a:r>
          </a:p>
          <a:p>
            <a:r>
              <a:rPr lang="es-ES" dirty="0" smtClean="0"/>
              <a:t>- </a:t>
            </a:r>
            <a:r>
              <a:rPr lang="es-ES" dirty="0" err="1" smtClean="0"/>
              <a:t>After</a:t>
            </a:r>
            <a:r>
              <a:rPr lang="es-ES" dirty="0" smtClean="0"/>
              <a:t> the </a:t>
            </a:r>
            <a:r>
              <a:rPr lang="es-ES" dirty="0" err="1" smtClean="0"/>
              <a:t>presentation</a:t>
            </a:r>
            <a:r>
              <a:rPr lang="es-ES" dirty="0" smtClean="0"/>
              <a:t> of the Project: “they </a:t>
            </a:r>
            <a:r>
              <a:rPr lang="es-ES" dirty="0" err="1" smtClean="0"/>
              <a:t>liked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” </a:t>
            </a:r>
          </a:p>
          <a:p>
            <a:r>
              <a:rPr lang="es-ES" dirty="0" smtClean="0"/>
              <a:t>- </a:t>
            </a:r>
            <a:r>
              <a:rPr lang="es-ES" dirty="0" err="1" smtClean="0"/>
              <a:t>While</a:t>
            </a:r>
            <a:r>
              <a:rPr lang="es-ES" dirty="0" smtClean="0"/>
              <a:t> </a:t>
            </a:r>
            <a:r>
              <a:rPr lang="es-ES" dirty="0" err="1" smtClean="0"/>
              <a:t>reading</a:t>
            </a:r>
            <a:r>
              <a:rPr lang="es-ES" dirty="0" smtClean="0"/>
              <a:t> the first </a:t>
            </a:r>
            <a:r>
              <a:rPr lang="es-ES" dirty="0" err="1" smtClean="0"/>
              <a:t>chapter</a:t>
            </a:r>
            <a:r>
              <a:rPr lang="es-ES" dirty="0" smtClean="0"/>
              <a:t> of Persepolis: “</a:t>
            </a:r>
            <a:r>
              <a:rPr lang="es-ES" dirty="0" err="1" smtClean="0"/>
              <a:t>Maybe</a:t>
            </a:r>
            <a:r>
              <a:rPr lang="es-ES" dirty="0" smtClean="0"/>
              <a:t> too </a:t>
            </a:r>
            <a:r>
              <a:rPr lang="es-ES" dirty="0" err="1" smtClean="0"/>
              <a:t>ambitious</a:t>
            </a:r>
            <a:r>
              <a:rPr lang="es-ES" dirty="0" smtClean="0"/>
              <a:t>?” </a:t>
            </a:r>
          </a:p>
          <a:p>
            <a:r>
              <a:rPr lang="es-ES" dirty="0" smtClean="0"/>
              <a:t>- </a:t>
            </a:r>
            <a:r>
              <a:rPr lang="es-ES" dirty="0" err="1" smtClean="0"/>
              <a:t>After</a:t>
            </a:r>
            <a:r>
              <a:rPr lang="es-ES" dirty="0" smtClean="0"/>
              <a:t> working </a:t>
            </a:r>
            <a:r>
              <a:rPr lang="es-ES" dirty="0" err="1" smtClean="0"/>
              <a:t>working</a:t>
            </a:r>
            <a:r>
              <a:rPr lang="es-ES" dirty="0" smtClean="0"/>
              <a:t> on </a:t>
            </a:r>
            <a:r>
              <a:rPr lang="es-ES" dirty="0" err="1" smtClean="0"/>
              <a:t>vocabulary</a:t>
            </a:r>
            <a:r>
              <a:rPr lang="es-ES" dirty="0" smtClean="0"/>
              <a:t>, </a:t>
            </a:r>
            <a:r>
              <a:rPr lang="es-ES" dirty="0" err="1" smtClean="0"/>
              <a:t>having</a:t>
            </a:r>
            <a:r>
              <a:rPr lang="es-ES" dirty="0" smtClean="0"/>
              <a:t> time ro </a:t>
            </a:r>
            <a:r>
              <a:rPr lang="es-ES" dirty="0" err="1" smtClean="0"/>
              <a:t>read</a:t>
            </a:r>
            <a:r>
              <a:rPr lang="es-ES" dirty="0" smtClean="0"/>
              <a:t> in </a:t>
            </a:r>
            <a:r>
              <a:rPr lang="es-ES" dirty="0" err="1" smtClean="0"/>
              <a:t>silence</a:t>
            </a:r>
            <a:r>
              <a:rPr lang="es-ES" dirty="0" smtClean="0"/>
              <a:t>, </a:t>
            </a:r>
            <a:r>
              <a:rPr lang="es-ES" dirty="0" err="1" smtClean="0"/>
              <a:t>discussing</a:t>
            </a:r>
            <a:r>
              <a:rPr lang="es-ES" dirty="0" smtClean="0"/>
              <a:t> and doing the </a:t>
            </a:r>
            <a:r>
              <a:rPr lang="es-ES" dirty="0" err="1" smtClean="0"/>
              <a:t>Kahoot</a:t>
            </a:r>
            <a:r>
              <a:rPr lang="es-ES" dirty="0" smtClean="0"/>
              <a:t>: “they </a:t>
            </a:r>
            <a:r>
              <a:rPr lang="es-ES" dirty="0" err="1" smtClean="0"/>
              <a:t>seemed</a:t>
            </a:r>
            <a:r>
              <a:rPr lang="es-ES" dirty="0" smtClean="0"/>
              <a:t> </a:t>
            </a:r>
            <a:r>
              <a:rPr lang="es-ES" dirty="0" err="1" smtClean="0"/>
              <a:t>motivated</a:t>
            </a:r>
            <a:r>
              <a:rPr lang="es-ES" dirty="0" smtClean="0"/>
              <a:t> </a:t>
            </a:r>
            <a:r>
              <a:rPr lang="es-ES" dirty="0" err="1" smtClean="0"/>
              <a:t>while</a:t>
            </a:r>
            <a:r>
              <a:rPr lang="es-ES" dirty="0" smtClean="0"/>
              <a:t> </a:t>
            </a:r>
            <a:r>
              <a:rPr lang="es-ES" dirty="0" err="1" smtClean="0"/>
              <a:t>reading</a:t>
            </a:r>
            <a:r>
              <a:rPr lang="es-ES" dirty="0" smtClean="0"/>
              <a:t>, </a:t>
            </a:r>
            <a:r>
              <a:rPr lang="es-ES" dirty="0" err="1" smtClean="0"/>
              <a:t>asked</a:t>
            </a:r>
            <a:r>
              <a:rPr lang="es-ES" dirty="0" smtClean="0"/>
              <a:t> </a:t>
            </a:r>
            <a:r>
              <a:rPr lang="es-ES" dirty="0" err="1" smtClean="0"/>
              <a:t>many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r>
              <a:rPr lang="es-ES" dirty="0" smtClean="0"/>
              <a:t>, </a:t>
            </a:r>
            <a:r>
              <a:rPr lang="es-ES" dirty="0" err="1" smtClean="0"/>
              <a:t>participated</a:t>
            </a:r>
            <a:r>
              <a:rPr lang="es-ES" dirty="0" smtClean="0"/>
              <a:t> </a:t>
            </a:r>
            <a:r>
              <a:rPr lang="es-ES" dirty="0" err="1" smtClean="0"/>
              <a:t>qualititatively</a:t>
            </a:r>
            <a:r>
              <a:rPr lang="es-ES" dirty="0" smtClean="0"/>
              <a:t> and </a:t>
            </a:r>
            <a:r>
              <a:rPr lang="es-ES" dirty="0" err="1" smtClean="0"/>
              <a:t>quantitatively</a:t>
            </a:r>
            <a:r>
              <a:rPr lang="es-ES" dirty="0" smtClean="0"/>
              <a:t>, very much enjoyed the </a:t>
            </a:r>
            <a:r>
              <a:rPr lang="es-ES" dirty="0" err="1" smtClean="0"/>
              <a:t>Kahoot</a:t>
            </a:r>
            <a:r>
              <a:rPr lang="es-ES" dirty="0" smtClean="0"/>
              <a:t>” </a:t>
            </a:r>
          </a:p>
          <a:p>
            <a:r>
              <a:rPr lang="es-ES" dirty="0" smtClean="0"/>
              <a:t>- </a:t>
            </a:r>
            <a:r>
              <a:rPr lang="es-ES" dirty="0"/>
              <a:t>D</a:t>
            </a:r>
            <a:r>
              <a:rPr lang="es-ES" dirty="0" smtClean="0"/>
              <a:t>uring the workshops: “they are working very </a:t>
            </a:r>
            <a:r>
              <a:rPr lang="es-ES" dirty="0" err="1" smtClean="0"/>
              <a:t>well</a:t>
            </a:r>
            <a:r>
              <a:rPr lang="es-ES" dirty="0" smtClean="0"/>
              <a:t>, they </a:t>
            </a:r>
            <a:r>
              <a:rPr lang="es-ES" dirty="0" err="1" smtClean="0"/>
              <a:t>seem</a:t>
            </a:r>
            <a:r>
              <a:rPr lang="es-ES" dirty="0" smtClean="0"/>
              <a:t> </a:t>
            </a:r>
            <a:r>
              <a:rPr lang="es-ES" dirty="0" err="1" smtClean="0"/>
              <a:t>motivated</a:t>
            </a:r>
            <a:r>
              <a:rPr lang="es-ES" dirty="0" smtClean="0"/>
              <a:t>” </a:t>
            </a:r>
          </a:p>
          <a:p>
            <a:r>
              <a:rPr lang="es-ES" dirty="0" smtClean="0"/>
              <a:t>- “One </a:t>
            </a:r>
            <a:r>
              <a:rPr lang="es-ES" dirty="0" err="1" smtClean="0"/>
              <a:t>student</a:t>
            </a:r>
            <a:r>
              <a:rPr lang="es-ES" dirty="0" smtClean="0"/>
              <a:t> did not </a:t>
            </a:r>
            <a:r>
              <a:rPr lang="es-ES" dirty="0" err="1" smtClean="0"/>
              <a:t>want</a:t>
            </a:r>
            <a:r>
              <a:rPr lang="es-ES" dirty="0" smtClean="0"/>
              <a:t> to </a:t>
            </a:r>
            <a:r>
              <a:rPr lang="es-ES" dirty="0" err="1" smtClean="0"/>
              <a:t>alk</a:t>
            </a:r>
            <a:r>
              <a:rPr lang="es-ES" dirty="0" smtClean="0"/>
              <a:t> about </a:t>
            </a:r>
            <a:r>
              <a:rPr lang="es-ES" dirty="0" err="1" smtClean="0"/>
              <a:t>their</a:t>
            </a:r>
            <a:r>
              <a:rPr lang="es-ES" dirty="0" smtClean="0"/>
              <a:t> personal life” </a:t>
            </a:r>
          </a:p>
          <a:p>
            <a:r>
              <a:rPr lang="es-ES" dirty="0" smtClean="0"/>
              <a:t>- “</a:t>
            </a:r>
            <a:r>
              <a:rPr lang="es-ES" dirty="0" err="1" smtClean="0"/>
              <a:t>Some</a:t>
            </a:r>
            <a:r>
              <a:rPr lang="es-ES" dirty="0" smtClean="0"/>
              <a:t> are quite </a:t>
            </a:r>
            <a:r>
              <a:rPr lang="es-ES" dirty="0" err="1" smtClean="0"/>
              <a:t>ahead</a:t>
            </a:r>
            <a:r>
              <a:rPr lang="es-ES" dirty="0" smtClean="0"/>
              <a:t> of the Schedule, </a:t>
            </a:r>
            <a:r>
              <a:rPr lang="es-ES" dirty="0" err="1" smtClean="0"/>
              <a:t>some</a:t>
            </a:r>
            <a:r>
              <a:rPr lang="es-ES" dirty="0" smtClean="0"/>
              <a:t> are </a:t>
            </a:r>
            <a:r>
              <a:rPr lang="es-ES" dirty="0" err="1" smtClean="0"/>
              <a:t>struggling</a:t>
            </a:r>
            <a:r>
              <a:rPr lang="es-ES" dirty="0" smtClean="0"/>
              <a:t> to </a:t>
            </a:r>
            <a:r>
              <a:rPr lang="es-ES" dirty="0" err="1" smtClean="0"/>
              <a:t>finish</a:t>
            </a:r>
            <a:r>
              <a:rPr lang="es-ES" dirty="0" smtClean="0"/>
              <a:t> on time” </a:t>
            </a:r>
          </a:p>
        </p:txBody>
      </p:sp>
    </p:spTree>
    <p:extLst>
      <p:ext uri="{BB962C8B-B14F-4D97-AF65-F5344CB8AC3E}">
        <p14:creationId xmlns:p14="http://schemas.microsoft.com/office/powerpoint/2010/main" val="5370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Teacher’s</a:t>
            </a:r>
            <a:r>
              <a:rPr lang="es-ES" dirty="0" smtClean="0"/>
              <a:t> </a:t>
            </a:r>
            <a:r>
              <a:rPr lang="es-ES" dirty="0" err="1" smtClean="0"/>
              <a:t>journal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During the </a:t>
            </a:r>
            <a:r>
              <a:rPr lang="es-ES" dirty="0" err="1" smtClean="0"/>
              <a:t>presentations</a:t>
            </a:r>
            <a:r>
              <a:rPr lang="es-ES" dirty="0" smtClean="0"/>
              <a:t>: </a:t>
            </a:r>
          </a:p>
          <a:p>
            <a:r>
              <a:rPr lang="es-ES" dirty="0" smtClean="0"/>
              <a:t>- “They have </a:t>
            </a:r>
            <a:r>
              <a:rPr lang="es-ES" dirty="0" err="1" smtClean="0"/>
              <a:t>performed</a:t>
            </a:r>
            <a:r>
              <a:rPr lang="es-ES" dirty="0" smtClean="0"/>
              <a:t> </a:t>
            </a:r>
            <a:r>
              <a:rPr lang="es-ES" dirty="0" err="1" smtClean="0"/>
              <a:t>well</a:t>
            </a:r>
            <a:r>
              <a:rPr lang="es-ES" dirty="0" smtClean="0"/>
              <a:t>, with </a:t>
            </a:r>
            <a:r>
              <a:rPr lang="es-ES" dirty="0" err="1" smtClean="0"/>
              <a:t>confidence</a:t>
            </a:r>
            <a:r>
              <a:rPr lang="es-ES" dirty="0" smtClean="0"/>
              <a:t>, </a:t>
            </a:r>
            <a:r>
              <a:rPr lang="es-ES" dirty="0" err="1" smtClean="0"/>
              <a:t>according</a:t>
            </a:r>
            <a:r>
              <a:rPr lang="es-ES" dirty="0" smtClean="0"/>
              <a:t> to </a:t>
            </a:r>
            <a:r>
              <a:rPr lang="es-ES" dirty="0" err="1" smtClean="0"/>
              <a:t>their</a:t>
            </a:r>
            <a:r>
              <a:rPr lang="es-ES" dirty="0" smtClean="0"/>
              <a:t> level and </a:t>
            </a:r>
            <a:r>
              <a:rPr lang="es-ES" dirty="0" err="1" smtClean="0"/>
              <a:t>interacting</a:t>
            </a:r>
            <a:r>
              <a:rPr lang="es-ES" dirty="0" smtClean="0"/>
              <a:t> with the </a:t>
            </a:r>
            <a:r>
              <a:rPr lang="es-ES" dirty="0" err="1" smtClean="0"/>
              <a:t>public</a:t>
            </a:r>
            <a:r>
              <a:rPr lang="es-ES" dirty="0" smtClean="0"/>
              <a:t>” </a:t>
            </a:r>
          </a:p>
          <a:p>
            <a:r>
              <a:rPr lang="es-ES" dirty="0" smtClean="0"/>
              <a:t>- “</a:t>
            </a:r>
            <a:r>
              <a:rPr lang="es-ES" dirty="0" err="1" smtClean="0"/>
              <a:t>Thet</a:t>
            </a:r>
            <a:r>
              <a:rPr lang="es-ES" dirty="0" smtClean="0"/>
              <a:t> </a:t>
            </a:r>
            <a:r>
              <a:rPr lang="es-ES" dirty="0" err="1" smtClean="0"/>
              <a:t>got</a:t>
            </a:r>
            <a:r>
              <a:rPr lang="es-ES" dirty="0" smtClean="0"/>
              <a:t> </a:t>
            </a:r>
            <a:r>
              <a:rPr lang="es-ES" dirty="0" err="1" smtClean="0"/>
              <a:t>emotional</a:t>
            </a:r>
            <a:r>
              <a:rPr lang="es-ES" dirty="0" smtClean="0"/>
              <a:t> and </a:t>
            </a:r>
            <a:r>
              <a:rPr lang="es-ES" dirty="0" err="1" smtClean="0"/>
              <a:t>cried</a:t>
            </a:r>
            <a:r>
              <a:rPr lang="es-ES" dirty="0" smtClean="0"/>
              <a:t>” </a:t>
            </a:r>
          </a:p>
          <a:p>
            <a:r>
              <a:rPr lang="es-ES" dirty="0" smtClean="0"/>
              <a:t>- “One </a:t>
            </a:r>
            <a:r>
              <a:rPr lang="es-ES" dirty="0" err="1" smtClean="0"/>
              <a:t>student</a:t>
            </a:r>
            <a:r>
              <a:rPr lang="es-ES" dirty="0" smtClean="0"/>
              <a:t> </a:t>
            </a:r>
            <a:r>
              <a:rPr lang="es-ES" dirty="0" err="1" smtClean="0"/>
              <a:t>felt</a:t>
            </a:r>
            <a:r>
              <a:rPr lang="es-ES" dirty="0" smtClean="0"/>
              <a:t> too </a:t>
            </a:r>
            <a:r>
              <a:rPr lang="es-ES" dirty="0" err="1" smtClean="0"/>
              <a:t>nervous</a:t>
            </a:r>
            <a:r>
              <a:rPr lang="es-ES" dirty="0" smtClean="0"/>
              <a:t> and </a:t>
            </a:r>
            <a:r>
              <a:rPr lang="es-ES" dirty="0" err="1" smtClean="0"/>
              <a:t>couldn’t</a:t>
            </a:r>
            <a:r>
              <a:rPr lang="es-ES" dirty="0" smtClean="0"/>
              <a:t> </a:t>
            </a:r>
            <a:r>
              <a:rPr lang="es-ES" dirty="0" err="1" smtClean="0"/>
              <a:t>deliver</a:t>
            </a:r>
            <a:r>
              <a:rPr lang="es-ES" dirty="0"/>
              <a:t> </a:t>
            </a:r>
            <a:r>
              <a:rPr lang="es-ES" dirty="0" smtClean="0"/>
              <a:t>(...) </a:t>
            </a:r>
            <a:r>
              <a:rPr lang="es-ES" dirty="0" err="1" smtClean="0"/>
              <a:t>eventually</a:t>
            </a:r>
            <a:r>
              <a:rPr lang="es-ES" dirty="0" smtClean="0"/>
              <a:t> they did a </a:t>
            </a:r>
            <a:r>
              <a:rPr lang="es-ES" dirty="0" err="1" smtClean="0"/>
              <a:t>good</a:t>
            </a:r>
            <a:r>
              <a:rPr lang="es-ES" dirty="0" smtClean="0"/>
              <a:t> </a:t>
            </a:r>
            <a:r>
              <a:rPr lang="es-ES" dirty="0" err="1" smtClean="0"/>
              <a:t>job</a:t>
            </a:r>
            <a:r>
              <a:rPr lang="es-ES" dirty="0" smtClean="0"/>
              <a:t>” </a:t>
            </a:r>
          </a:p>
          <a:p>
            <a:endParaRPr lang="es-ES" dirty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53121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Project results</a:t>
            </a:r>
            <a:endParaRPr lang="en-GB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76" y="1935921"/>
            <a:ext cx="3764132" cy="44388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4891595" y="1935921"/>
            <a:ext cx="6251674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effectLst/>
              </a:rPr>
              <a:t>In the Spanish system 1-10</a:t>
            </a:r>
          </a:p>
          <a:p>
            <a:pPr lvl="1"/>
            <a:r>
              <a:rPr lang="en-GB" dirty="0" smtClean="0">
                <a:effectLst/>
              </a:rPr>
              <a:t>5 is a pass</a:t>
            </a:r>
          </a:p>
          <a:p>
            <a:r>
              <a:rPr lang="en-GB" dirty="0" smtClean="0">
                <a:effectLst/>
              </a:rPr>
              <a:t>Average grade: 7,1</a:t>
            </a:r>
          </a:p>
          <a:p>
            <a:r>
              <a:rPr lang="en-GB" dirty="0" smtClean="0">
                <a:effectLst/>
              </a:rPr>
              <a:t>Assessed through a rubric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871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0571" y="605148"/>
            <a:ext cx="10353761" cy="1326321"/>
          </a:xfrm>
        </p:spPr>
        <p:txBody>
          <a:bodyPr/>
          <a:lstStyle/>
          <a:p>
            <a:r>
              <a:rPr lang="en-GB" dirty="0" smtClean="0"/>
              <a:t>Assessment </a:t>
            </a:r>
            <a:endParaRPr lang="en-GB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2663481"/>
              </p:ext>
            </p:extLst>
          </p:nvPr>
        </p:nvGraphicFramePr>
        <p:xfrm>
          <a:off x="619421" y="2221484"/>
          <a:ext cx="4942395" cy="4092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4913"/>
                <a:gridCol w="945462"/>
                <a:gridCol w="641280"/>
                <a:gridCol w="641280"/>
                <a:gridCol w="804154"/>
                <a:gridCol w="885306"/>
              </a:tblGrid>
              <a:tr h="124545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s-ES" sz="7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Unsatisfactory.</a:t>
                      </a:r>
                      <a:endParaRPr lang="es-ES" sz="700" dirty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Does not meet expectations.</a:t>
                      </a:r>
                      <a:endParaRPr lang="es-ES" sz="7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Needs improvement.</a:t>
                      </a:r>
                      <a:endParaRPr lang="es-ES" sz="7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Below expectations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Good enough. </a:t>
                      </a:r>
                      <a:endParaRPr lang="es-ES" sz="7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Accomplished.</a:t>
                      </a:r>
                      <a:endParaRPr lang="es-ES" sz="7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Meets expectations.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Good. </a:t>
                      </a:r>
                      <a:endParaRPr lang="es-ES" sz="7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Above expectations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Perfect, exemplary.</a:t>
                      </a:r>
                      <a:endParaRPr lang="es-ES" sz="7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Far beyond expectations.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</a:tr>
              <a:tr h="53376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 Creativity, originality and imagination. 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s-ES" sz="7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s-ES" sz="7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</a:tr>
              <a:tr h="88960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 Writing accuracy, correct use of vocabulary and grammar tenses.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</a:tr>
              <a:tr h="53376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3. Matching use of the drawings with the text.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</a:tr>
              <a:tr h="88960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4. Literary beauty (use of metaphors, depth of the text…).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s-ES" sz="7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s-ES" sz="7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s-ES" sz="7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s-ES" sz="7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23" marR="43823" marT="0" marB="0"/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689531"/>
              </p:ext>
            </p:extLst>
          </p:nvPr>
        </p:nvGraphicFramePr>
        <p:xfrm>
          <a:off x="6541702" y="2221484"/>
          <a:ext cx="5194668" cy="4226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7227"/>
                <a:gridCol w="993721"/>
                <a:gridCol w="674013"/>
                <a:gridCol w="674013"/>
                <a:gridCol w="845199"/>
                <a:gridCol w="930495"/>
              </a:tblGrid>
              <a:tr h="129552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Unsatisfactory.</a:t>
                      </a:r>
                      <a:endParaRPr lang="es-ES" sz="800" dirty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Does not meet expectations.</a:t>
                      </a:r>
                      <a:endParaRPr lang="es-ES" sz="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Needs improvement.</a:t>
                      </a:r>
                      <a:endParaRPr lang="es-ES" sz="800" dirty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Below expectations</a:t>
                      </a:r>
                      <a:endParaRPr lang="es-ES" sz="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Good enough. </a:t>
                      </a:r>
                      <a:endParaRPr lang="es-ES" sz="8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Accomplished.</a:t>
                      </a:r>
                      <a:endParaRPr lang="es-ES" sz="8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Meets expectations.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Good. </a:t>
                      </a:r>
                      <a:endParaRPr lang="es-ES" sz="8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Above expectations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Perfect, exemplary.</a:t>
                      </a:r>
                      <a:endParaRPr lang="es-ES" sz="80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Far beyond expectations.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</a:tr>
              <a:tr h="67242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1. Speaks without reading support.   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</a:tr>
              <a:tr h="84577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2. Proper use of grammatical tenses and vocabulary. 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</a:tr>
              <a:tr h="67242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3. Pronunciation and intonation.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</a:tr>
              <a:tr h="74029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4. Ability to answer to improvised questions. 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96" marR="50396" marT="0" marB="0"/>
                </a:tc>
              </a:tr>
            </a:tbl>
          </a:graphicData>
        </a:graphic>
      </p:graphicFrame>
      <p:sp>
        <p:nvSpPr>
          <p:cNvPr id="7" name="Título 1"/>
          <p:cNvSpPr txBox="1">
            <a:spLocks/>
          </p:cNvSpPr>
          <p:nvPr/>
        </p:nvSpPr>
        <p:spPr>
          <a:xfrm>
            <a:off x="1027885" y="1268310"/>
            <a:ext cx="3675880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/>
              <a:t>project</a:t>
            </a:r>
            <a:endParaRPr lang="en-GB" sz="240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7527053" y="1268309"/>
            <a:ext cx="3675880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/>
              <a:t>Oral exposition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6746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projects</a:t>
            </a:r>
            <a:endParaRPr lang="en-GB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97" y="1935921"/>
            <a:ext cx="5667483" cy="4250612"/>
          </a:xfrm>
        </p:spPr>
      </p:pic>
    </p:spTree>
    <p:extLst>
      <p:ext uri="{BB962C8B-B14F-4D97-AF65-F5344CB8AC3E}">
        <p14:creationId xmlns:p14="http://schemas.microsoft.com/office/powerpoint/2010/main" val="30366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3774" y="-437241"/>
            <a:ext cx="5646747" cy="7528995"/>
          </a:xfrm>
        </p:spPr>
      </p:pic>
    </p:spTree>
    <p:extLst>
      <p:ext uri="{BB962C8B-B14F-4D97-AF65-F5344CB8AC3E}">
        <p14:creationId xmlns:p14="http://schemas.microsoft.com/office/powerpoint/2010/main" val="89453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203" y="362295"/>
            <a:ext cx="7855921" cy="5891941"/>
          </a:xfrm>
        </p:spPr>
      </p:pic>
    </p:spTree>
    <p:extLst>
      <p:ext uri="{BB962C8B-B14F-4D97-AF65-F5344CB8AC3E}">
        <p14:creationId xmlns:p14="http://schemas.microsoft.com/office/powerpoint/2010/main" val="225523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75" y="448094"/>
            <a:ext cx="7622833" cy="5717125"/>
          </a:xfrm>
        </p:spPr>
      </p:pic>
    </p:spTree>
    <p:extLst>
      <p:ext uri="{BB962C8B-B14F-4D97-AF65-F5344CB8AC3E}">
        <p14:creationId xmlns:p14="http://schemas.microsoft.com/office/powerpoint/2010/main" val="100402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856" y="509802"/>
            <a:ext cx="7660239" cy="5745179"/>
          </a:xfrm>
        </p:spPr>
      </p:pic>
    </p:spTree>
    <p:extLst>
      <p:ext uri="{BB962C8B-B14F-4D97-AF65-F5344CB8AC3E}">
        <p14:creationId xmlns:p14="http://schemas.microsoft.com/office/powerpoint/2010/main" val="317166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28665" y="-604433"/>
            <a:ext cx="5776750" cy="7702333"/>
          </a:xfrm>
        </p:spPr>
      </p:pic>
    </p:spTree>
    <p:extLst>
      <p:ext uri="{BB962C8B-B14F-4D97-AF65-F5344CB8AC3E}">
        <p14:creationId xmlns:p14="http://schemas.microsoft.com/office/powerpoint/2010/main" val="202286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74892" y="-358615"/>
            <a:ext cx="5662984" cy="7550645"/>
          </a:xfrm>
        </p:spPr>
      </p:pic>
    </p:spTree>
    <p:extLst>
      <p:ext uri="{BB962C8B-B14F-4D97-AF65-F5344CB8AC3E}">
        <p14:creationId xmlns:p14="http://schemas.microsoft.com/office/powerpoint/2010/main" val="271227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09276" y="494129"/>
            <a:ext cx="7698674" cy="5774006"/>
          </a:xfrm>
        </p:spPr>
      </p:pic>
    </p:spTree>
    <p:extLst>
      <p:ext uri="{BB962C8B-B14F-4D97-AF65-F5344CB8AC3E}">
        <p14:creationId xmlns:p14="http://schemas.microsoft.com/office/powerpoint/2010/main" val="199293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718" y="370847"/>
            <a:ext cx="7739220" cy="5804415"/>
          </a:xfrm>
        </p:spPr>
      </p:pic>
    </p:spTree>
    <p:extLst>
      <p:ext uri="{BB962C8B-B14F-4D97-AF65-F5344CB8AC3E}">
        <p14:creationId xmlns:p14="http://schemas.microsoft.com/office/powerpoint/2010/main" val="95449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100" name="Picture 4" descr="https://lh3.googleusercontent.com/l29cn-yF_-mMkD0zmWHiVHtJp5GUbJU1M3vjhjWZ-QsDROndBwc_9QjUfVKmIbHB2YoNk1AT10HT-c_Q3zbAXRIeRPWpBZSkxqX79GVfpL-8498_MyVcQttXdXO-JajETJPi04UvdTCihc4lgEGzPcQ_tQ3cPsJ9F8TASBxn7QFPkZt0V-KKW9H_MZRu_gVQyDm6J8j1cOdguzPrn-2T1C8YIY44-fgk2U4KDhc_Ukuxh5uHb9ow57L_Ez66GFz8ulRO-qTvOjDJ69ik39FXUiZ5-w7Avsezg-BTjTCTo7Qns26Vx3nLTcljkwxw2egmvzJE1yPeoQ_jDl_pTmFqzBz6NDvLLghe354en1pd9u6mavfnNLwtJvgaxv91ZEG4WGTGuJnn2kW9UGYoR40mQRgIiF_fzT5FwTbcug3EpnO5OnV8m54OVZCD-O_Sx0YnTuMEbU05TscA-cDWcTZgVYehCuOZCgkOT4H7K3Nnnsg35bZlAk5vslgu7tKoNn2dolqaKKXt8wi5GQX0KUdZqPAPU_S-1vFXofj1GXqzTwd_7awsjtRkXolUyNg5WoRhHQcgyzjwpLXdCh9tZSdVSa1XLo2vFu0w6ZX8JarD6bI0CK2BiLeVQg4_cofp2vjXKI_JFMfubsvdX-oXGZtDQOMSuV6IQ2OyDtlbnEMnM_566U4H_HrvtG66Z6KcdT_7lXitjnx5hIORqY_hZXMJVVJbtg=w698-h929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33" y="330934"/>
            <a:ext cx="4557827" cy="607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2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19" y="443884"/>
            <a:ext cx="4447712" cy="5930283"/>
          </a:xfrm>
        </p:spPr>
      </p:pic>
    </p:spTree>
    <p:extLst>
      <p:ext uri="{BB962C8B-B14F-4D97-AF65-F5344CB8AC3E}">
        <p14:creationId xmlns:p14="http://schemas.microsoft.com/office/powerpoint/2010/main" val="157169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05" y="609600"/>
            <a:ext cx="7413841" cy="5560381"/>
          </a:xfrm>
        </p:spPr>
      </p:pic>
    </p:spTree>
    <p:extLst>
      <p:ext uri="{BB962C8B-B14F-4D97-AF65-F5344CB8AC3E}">
        <p14:creationId xmlns:p14="http://schemas.microsoft.com/office/powerpoint/2010/main" val="406216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273" y="372862"/>
            <a:ext cx="8214804" cy="6161103"/>
          </a:xfrm>
        </p:spPr>
      </p:pic>
    </p:spTree>
    <p:extLst>
      <p:ext uri="{BB962C8B-B14F-4D97-AF65-F5344CB8AC3E}">
        <p14:creationId xmlns:p14="http://schemas.microsoft.com/office/powerpoint/2010/main" val="1412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46" y="371440"/>
            <a:ext cx="8460419" cy="6345315"/>
          </a:xfrm>
        </p:spPr>
      </p:pic>
    </p:spTree>
    <p:extLst>
      <p:ext uri="{BB962C8B-B14F-4D97-AF65-F5344CB8AC3E}">
        <p14:creationId xmlns:p14="http://schemas.microsoft.com/office/powerpoint/2010/main" val="357965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809" y="529701"/>
            <a:ext cx="7755731" cy="5816798"/>
          </a:xfrm>
        </p:spPr>
      </p:pic>
    </p:spTree>
    <p:extLst>
      <p:ext uri="{BB962C8B-B14F-4D97-AF65-F5344CB8AC3E}">
        <p14:creationId xmlns:p14="http://schemas.microsoft.com/office/powerpoint/2010/main" val="332207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456" y="381739"/>
            <a:ext cx="4469907" cy="5959876"/>
          </a:xfrm>
        </p:spPr>
      </p:pic>
    </p:spTree>
    <p:extLst>
      <p:ext uri="{BB962C8B-B14F-4D97-AF65-F5344CB8AC3E}">
        <p14:creationId xmlns:p14="http://schemas.microsoft.com/office/powerpoint/2010/main" val="5414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https://lh3.googleusercontent.com/1WzSKsvtd33C18E0x6gPXVFe_kDZIIjCgwoHs12KAak1F2Wdx_b3fNTyCjtzRMOvuJPzDmfAnWjYSsZ2PVYndbwZQLxnqP3h3e6z09Czk1vW-xjPcIkr0A87kUrLv7hBurxNmEA36ZmqMR0DJD76tc-3W4gz_LCRudN1_htMOFu9RRVuBoAQBWB9nF6Sk5iaVs-JGgkv19TfBMe2jOtvCkT_4txVfbnMU4ADzcukwZU74L6U7DY12dFI9zcC9VkWLLHTp8TS2xeikETPPcj98g85Hs3qUoJ5n4PSI2yKFquvaEPHuKJAYQGwjA6GMxRSIj0rWpkKcJ9PGm2H5G5IptgBqNH6zF0lHg2vm_Cr4YwofMTULcNdjdxJ4bSGwoUzppazM0NnBgJKlyciPnwVYeJkzH5uEnwJH9qLTD4dR_QqwxgaETqN_nEJguGUHpQugOqAMgpi_J-3PWBUS1hrqNPPcS_Gw5m495Kold7HdkWMHSxRCAMYCFKIXpAg9ZK4HSjsGpeoiFsD8uCy-r57Z_3j7g6hqpOqTR0vSHOKavqpI7_9k7U_gxArzVYtbBqgE8ogCzkADy_oy2lW4dA4f_0-W30VPwguctVStrTGpWXhuDPWSyNhzAZn7j5IfXNyaEdsiJtaeMmjKJhHaB-pVHGvaLHtAa2U6X0Xt32uvA8_4qt4BuQpgj3SabJnwl7Njn9-WGI_1POVkVdzAbLP8grrrQ=w1239-h929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901" y="585216"/>
            <a:ext cx="8036317" cy="602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0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https://lh3.googleusercontent.com/OYU3gOYhp2GhnlZFFVPRDZcT7uGC_10epjPQib6cUXUJ0b0AryenobvddaSILAwymuygrT5Q1ez08K4tqHw4FPc7--N3eFdZue4ZsE1RcoOrotFXgfAaJsQkM0A7WIAvm5uiMKTKOdGWjzap1zH0-pAUmiheWtUg6dZdGOa9-8MzmVBdP1vU8_g3hcbxl25kze35SFlJGf_q5O10-eyK4gQSdx6re_eY2rkdQHOqkvCSnMneXZbesSxq9vZDD2i2xMNxUA8JHIZS4YuZF30uXl8IQsRLZRSKcdwycohveOV3D4jBlZ0yRnul6FHmrE1YDCnp-zICzHRj2TOo9tG-cWfQJhdeiflEzPTe0DVK94UOt8ags0MldqpKZH7kDa0rXWvupxPkWhFTw_nEuonllttpk6XqbA3bsZvwCrkihMn79s0_2YmtxiJd6UdZ3VaZk8Rp6z1j6bGP0UL2eYsXosnncc6Aigry7InnQSjt-APkmUmnJy3UTO2FdIKBwMHaOzRiFwmCgV4DqYwjpLcmMSWhEoEljHd04rfO18yrcd5S0zxk4tt6O316yMJpgfw8I6WHr4zCwbwWcPQGmnKBwsANWfwXmHg4QfdlOPm-BkVDVcLUSZeYrXd76pVP99f9zEln_slr-UF2W9V1bcfVAEhH_TBnUyioh9TLwJw8mLib2VaSzpmAfEUwJTTFB-ZJDOzn1hzpKxBUiFgT66NYkiWLbw=w698-h929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22" y="292985"/>
            <a:ext cx="4538973" cy="604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3.googleusercontent.com/cqdgFLxt0bit7oV8M-_aBYI98oB_M2rlPbLiZ2Z6XeZPTiWdvSqCwR4hBQoiY658eBLswMlHpYFA-49c2T13_OOcIuQUkZwF934lDuPkH8RX7382qwDpxaiDgSASiVFosGOU3YOxrZYYwXDYdZWg_w2u2lRq6g-AIluZpu2S0Ao8qbibwgGYo-qc45hJnw9egGYjp8d0aURtHMmQ0NXpbZK72C22ztX91pgUJU0Sc_DVUAGasvGjlCDEgv3NJEqadl_d9kllnTf-7XAS-5DhrRIOCGzlNuVEKVSncrZondy1c31c5nwYX7EtT0uVGIphCuM4WVJ7JnLuV4XrRIvDstBUMIDbVrZj22U26vXOOBqoHCSQT9fvi-zBo3ZaYcisPclODYNeQBmxDuMwc9skX7E84wT8jJDJ6gXQId3t8IM-dcVByNVYmFRmphkKW05IhVacouKLk2aNnTHki5HszUpjZZB2v1OcGmU8_fpxBwJxBVTbn5n6GCtPL8k_p45EVPmWFNrtkjWuUOM4H-vJWg7w69QjdVEF_Hi9UJcK7AMQ6styocCNdV6SjHlwoxl5AR8y4PEqMUjLq8BNqmBl-KphHOUin8az6x8_zJLut5Ebu9EZO_e4GxTw6p9UrlIsBe7qariYe3OCkt5EeVT6_CJv5p37hpAtQGVt3KWfHHYGKz9V7P8rw0coQKFY2_LgWZAKmIJxn8I_xO4nKLv8suJxng=w698-h929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828" y="63283"/>
            <a:ext cx="4883647" cy="650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9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https://lh3.googleusercontent.com/gRuZ7mPSMD_XXGoQ5tO27QjNXcKrOy-FmyzHaenVy8c1F9F-lY1Sw8Bc8oL6uMfsy-3Hn_yA0KHrqto7VtQPmaj3uxfD1Z8Yl0t6I533HYe8ZbrcBFsQpBgOWAO-esRE_vKEEBfN5y2SwEfyarkjDizGgdH8W2aD3VwcYDDzTCGj2WxySP4OzM7zS4mb2c-hj-JU2WYOq-DRMd-gMoHxHgnHlTZLKaZaDJJRyX-3SZmj9zREp0Xqf8iYA1QoMzzz9zCbK2QSZkiO12mlfOxL2-uzxmd_-tJCqId2TUU8vs9m09IrMBBLkkF5-lQ2OmM9E1lHW8i6F9i4_4hM1LGma7Z7ls0jn4YfvWqJUZ1rJT1VoLPYQRD50GPNfRUhVCtPpwqYx5mJs1xVKnXd_beXE6iP_jTYkVj63_5_sr16BY_669zgP6abKOVpzLat6Zm0fltnYCD2iYWrHjyXTbPlDcADValZRWnJJjJ7hxMK4FlXLlcSSvsEPYSipgo4UcPWF7V01mcEykbCLJZ5EFKoTGysc2yy2nDAKcQi3muZtbYyDEJQBWR0Ogm8VzdMylUlLpahadNVjnZRY90iGmsMUGGwpMv3cm4Ri8OnxSOfkeIfvk_zREhQNX06QYsooGHfzLxdQ6bZaHRzBMIfz-kLKMVGAyzOzplGXMKUu6JdH4ivxBnEOBM2JsDCzcfrsUd4L1zAmWsXBfQGfgCAXdIi6C1cVQ=w698-h929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87410" y="-378983"/>
            <a:ext cx="5793507" cy="772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4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Reflections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 smtClean="0"/>
              <a:t>Problems</a:t>
            </a:r>
            <a:r>
              <a:rPr lang="es-ES" b="1" dirty="0" smtClean="0"/>
              <a:t> </a:t>
            </a:r>
          </a:p>
          <a:p>
            <a:r>
              <a:rPr lang="es-ES" dirty="0" smtClean="0"/>
              <a:t>The oral </a:t>
            </a:r>
            <a:r>
              <a:rPr lang="es-ES" dirty="0" err="1" smtClean="0"/>
              <a:t>presentation</a:t>
            </a:r>
            <a:r>
              <a:rPr lang="es-ES" dirty="0" smtClean="0"/>
              <a:t> was a </a:t>
            </a:r>
            <a:r>
              <a:rPr lang="es-ES" dirty="0" err="1" smtClean="0"/>
              <a:t>problem</a:t>
            </a:r>
            <a:endParaRPr lang="es-ES" dirty="0" smtClean="0"/>
          </a:p>
          <a:p>
            <a:r>
              <a:rPr lang="es-ES" dirty="0" err="1" smtClean="0"/>
              <a:t>Constrains</a:t>
            </a:r>
            <a:r>
              <a:rPr lang="es-ES" dirty="0" smtClean="0"/>
              <a:t> </a:t>
            </a:r>
            <a:r>
              <a:rPr lang="es-ES" dirty="0" err="1" smtClean="0"/>
              <a:t>due</a:t>
            </a:r>
            <a:r>
              <a:rPr lang="es-ES" dirty="0" smtClean="0"/>
              <a:t> to </a:t>
            </a:r>
            <a:r>
              <a:rPr lang="es-ES" dirty="0" err="1" smtClean="0"/>
              <a:t>curriculum</a:t>
            </a:r>
            <a:r>
              <a:rPr lang="es-ES" dirty="0" smtClean="0"/>
              <a:t> </a:t>
            </a:r>
          </a:p>
          <a:p>
            <a:r>
              <a:rPr lang="es-ES" dirty="0" smtClean="0"/>
              <a:t>Small </a:t>
            </a:r>
            <a:r>
              <a:rPr lang="es-ES" dirty="0" err="1" smtClean="0"/>
              <a:t>study</a:t>
            </a:r>
            <a:r>
              <a:rPr lang="es-ES" dirty="0" smtClean="0"/>
              <a:t> – </a:t>
            </a:r>
            <a:r>
              <a:rPr lang="es-ES" dirty="0" err="1" smtClean="0"/>
              <a:t>only</a:t>
            </a:r>
            <a:r>
              <a:rPr lang="es-ES" dirty="0" smtClean="0"/>
              <a:t> 23 </a:t>
            </a:r>
            <a:r>
              <a:rPr lang="es-ES" dirty="0" err="1" smtClean="0"/>
              <a:t>people</a:t>
            </a:r>
            <a:r>
              <a:rPr lang="es-ES" dirty="0" smtClean="0"/>
              <a:t> </a:t>
            </a:r>
          </a:p>
          <a:p>
            <a:r>
              <a:rPr lang="es-ES" dirty="0" err="1" smtClean="0"/>
              <a:t>Adapting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to Covid-19 times – </a:t>
            </a:r>
            <a:r>
              <a:rPr lang="es-ES" dirty="0" err="1" smtClean="0"/>
              <a:t>computer</a:t>
            </a:r>
            <a:r>
              <a:rPr lang="es-ES" dirty="0" smtClean="0"/>
              <a:t> </a:t>
            </a:r>
            <a:r>
              <a:rPr lang="es-ES" dirty="0" err="1" smtClean="0"/>
              <a:t>literacy</a:t>
            </a:r>
            <a:r>
              <a:rPr lang="es-ES" dirty="0" smtClean="0"/>
              <a:t>? </a:t>
            </a:r>
          </a:p>
          <a:p>
            <a:r>
              <a:rPr lang="es-ES" b="1" dirty="0" err="1" smtClean="0"/>
              <a:t>Successes</a:t>
            </a:r>
            <a:r>
              <a:rPr lang="es-ES" b="1" dirty="0" smtClean="0"/>
              <a:t> </a:t>
            </a:r>
          </a:p>
          <a:p>
            <a:r>
              <a:rPr lang="es-ES" dirty="0" err="1" smtClean="0"/>
              <a:t>Giving</a:t>
            </a:r>
            <a:r>
              <a:rPr lang="es-ES" dirty="0" smtClean="0"/>
              <a:t> students </a:t>
            </a:r>
            <a:r>
              <a:rPr lang="es-ES" dirty="0" err="1" smtClean="0"/>
              <a:t>freedom</a:t>
            </a:r>
            <a:r>
              <a:rPr lang="es-ES" dirty="0" smtClean="0"/>
              <a:t> to </a:t>
            </a:r>
            <a:r>
              <a:rPr lang="es-ES" dirty="0" err="1" smtClean="0"/>
              <a:t>express</a:t>
            </a:r>
            <a:r>
              <a:rPr lang="es-ES" dirty="0" smtClean="0"/>
              <a:t> </a:t>
            </a:r>
            <a:r>
              <a:rPr lang="es-ES" dirty="0" err="1" smtClean="0"/>
              <a:t>themselves</a:t>
            </a:r>
            <a:r>
              <a:rPr lang="es-ES" dirty="0" smtClean="0"/>
              <a:t> </a:t>
            </a:r>
            <a:r>
              <a:rPr lang="es-ES" dirty="0" err="1" smtClean="0"/>
              <a:t>creatively</a:t>
            </a:r>
            <a:r>
              <a:rPr lang="es-ES" dirty="0" smtClean="0"/>
              <a:t> </a:t>
            </a:r>
          </a:p>
          <a:p>
            <a:r>
              <a:rPr lang="es-ES" dirty="0" smtClean="0"/>
              <a:t>Students’ </a:t>
            </a:r>
            <a:r>
              <a:rPr lang="es-ES" dirty="0" err="1" smtClean="0"/>
              <a:t>reacted</a:t>
            </a:r>
            <a:r>
              <a:rPr lang="es-ES" dirty="0" smtClean="0"/>
              <a:t> </a:t>
            </a:r>
            <a:r>
              <a:rPr lang="es-ES" dirty="0" err="1" smtClean="0"/>
              <a:t>well</a:t>
            </a:r>
            <a:r>
              <a:rPr lang="es-ES" dirty="0" smtClean="0"/>
              <a:t> to the </a:t>
            </a:r>
            <a:r>
              <a:rPr lang="es-ES" dirty="0" err="1" smtClean="0"/>
              <a:t>reading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291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4128" y="2369554"/>
            <a:ext cx="6278859" cy="369513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Working with literature in the MFL classroom is possible! </a:t>
            </a:r>
            <a:endParaRPr lang="en-GB" dirty="0"/>
          </a:p>
          <a:p>
            <a:r>
              <a:rPr lang="en-GB" dirty="0" smtClean="0"/>
              <a:t>Graphic novels are a good resource to use </a:t>
            </a:r>
          </a:p>
          <a:p>
            <a:r>
              <a:rPr lang="en-GB" dirty="0" smtClean="0"/>
              <a:t>Combination of multiliteracy and creative writing engaged and motivated students</a:t>
            </a:r>
          </a:p>
          <a:p>
            <a:r>
              <a:rPr lang="en-GB" dirty="0" smtClean="0"/>
              <a:t>Acknowledging “multiplicity of discourses” had an important role in the project</a:t>
            </a:r>
          </a:p>
          <a:p>
            <a:r>
              <a:rPr lang="en-GB" dirty="0" smtClean="0"/>
              <a:t>Giving them space and freedom to express themselves motivated and affected their attitude towards the </a:t>
            </a:r>
            <a:r>
              <a:rPr lang="en-GB" dirty="0" err="1" smtClean="0"/>
              <a:t>poject</a:t>
            </a:r>
            <a:r>
              <a:rPr lang="en-GB" dirty="0" smtClean="0"/>
              <a:t>.  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50" y="3060906"/>
            <a:ext cx="2401127" cy="231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4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CLAVEL ARROITIA, B., 2012. </a:t>
            </a:r>
            <a:r>
              <a:rPr lang="es-ES" i="1" dirty="0" err="1"/>
              <a:t>Second</a:t>
            </a:r>
            <a:r>
              <a:rPr lang="es-ES" i="1" dirty="0"/>
              <a:t> Language </a:t>
            </a:r>
            <a:r>
              <a:rPr lang="es-ES" i="1" dirty="0" err="1"/>
              <a:t>Acquisition</a:t>
            </a:r>
            <a:r>
              <a:rPr lang="es-ES" i="1" dirty="0"/>
              <a:t> and Teaching English as a Foreign Language . </a:t>
            </a:r>
            <a:r>
              <a:rPr lang="es-ES" dirty="0"/>
              <a:t>Valencia: </a:t>
            </a:r>
            <a:r>
              <a:rPr lang="es-ES" dirty="0" err="1"/>
              <a:t>Publicacions</a:t>
            </a:r>
            <a:r>
              <a:rPr lang="es-ES" dirty="0"/>
              <a:t> Universitat de Valencia.</a:t>
            </a:r>
          </a:p>
          <a:p>
            <a:r>
              <a:rPr lang="es-ES" dirty="0"/>
              <a:t>LANGUE-GUERRA, M., 2017. </a:t>
            </a:r>
            <a:r>
              <a:rPr lang="es-ES" i="1" dirty="0" err="1"/>
              <a:t>Understanding</a:t>
            </a:r>
            <a:r>
              <a:rPr lang="es-ES" i="1" dirty="0"/>
              <a:t> the Use of Graphic </a:t>
            </a:r>
            <a:r>
              <a:rPr lang="es-ES" i="1" dirty="0" err="1"/>
              <a:t>Narratives</a:t>
            </a:r>
            <a:r>
              <a:rPr lang="es-ES" i="1" dirty="0"/>
              <a:t> through Multiliteracies </a:t>
            </a:r>
            <a:r>
              <a:rPr lang="es-ES" i="1" dirty="0" err="1"/>
              <a:t>Approach</a:t>
            </a:r>
            <a:r>
              <a:rPr lang="es-ES" i="1" dirty="0"/>
              <a:t>: A </a:t>
            </a:r>
            <a:r>
              <a:rPr lang="es-ES" i="1" dirty="0" err="1"/>
              <a:t>Study</a:t>
            </a:r>
            <a:r>
              <a:rPr lang="es-ES" i="1" dirty="0"/>
              <a:t> of the Use of Persepolis as a Multimodal </a:t>
            </a:r>
            <a:r>
              <a:rPr lang="es-ES" i="1" dirty="0" err="1"/>
              <a:t>Instrument</a:t>
            </a:r>
            <a:r>
              <a:rPr lang="es-ES" i="1" dirty="0"/>
              <a:t> in EFL/ESL/EL </a:t>
            </a:r>
            <a:r>
              <a:rPr lang="es-ES" i="1" dirty="0" err="1"/>
              <a:t>Classroom</a:t>
            </a:r>
            <a:r>
              <a:rPr lang="es-ES" i="1" dirty="0"/>
              <a:t> </a:t>
            </a:r>
            <a:r>
              <a:rPr lang="es-ES" dirty="0"/>
              <a:t>, Universidad de </a:t>
            </a:r>
            <a:r>
              <a:rPr lang="es-ES" dirty="0" err="1"/>
              <a:t>Jaen</a:t>
            </a:r>
            <a:r>
              <a:rPr lang="es-ES" dirty="0"/>
              <a:t>.</a:t>
            </a:r>
          </a:p>
          <a:p>
            <a:r>
              <a:rPr lang="es-ES" dirty="0"/>
              <a:t>PAGLIARO, M., 2014. Is a Picture Worth a </a:t>
            </a:r>
            <a:r>
              <a:rPr lang="es-ES" dirty="0" err="1"/>
              <a:t>Thousand</a:t>
            </a:r>
            <a:r>
              <a:rPr lang="es-ES" dirty="0"/>
              <a:t> </a:t>
            </a:r>
            <a:r>
              <a:rPr lang="es-ES" dirty="0" err="1"/>
              <a:t>Words</a:t>
            </a:r>
            <a:r>
              <a:rPr lang="es-ES" dirty="0"/>
              <a:t>? </a:t>
            </a:r>
            <a:r>
              <a:rPr lang="es-ES" dirty="0" err="1"/>
              <a:t>Determining</a:t>
            </a:r>
            <a:r>
              <a:rPr lang="es-ES" dirty="0"/>
              <a:t> the </a:t>
            </a:r>
            <a:r>
              <a:rPr lang="es-ES" dirty="0" err="1"/>
              <a:t>Criteria</a:t>
            </a:r>
            <a:r>
              <a:rPr lang="es-ES" dirty="0"/>
              <a:t> for Graphic Novels with </a:t>
            </a:r>
            <a:r>
              <a:rPr lang="es-ES" dirty="0" err="1"/>
              <a:t>Literary</a:t>
            </a:r>
            <a:r>
              <a:rPr lang="es-ES" dirty="0"/>
              <a:t> </a:t>
            </a:r>
            <a:r>
              <a:rPr lang="es-ES" dirty="0" err="1"/>
              <a:t>Merit</a:t>
            </a:r>
            <a:r>
              <a:rPr lang="es-ES" dirty="0"/>
              <a:t> . </a:t>
            </a:r>
            <a:r>
              <a:rPr lang="es-ES" i="1" dirty="0"/>
              <a:t>The English </a:t>
            </a:r>
            <a:r>
              <a:rPr lang="es-ES" i="1" dirty="0" err="1"/>
              <a:t>Journal</a:t>
            </a:r>
            <a:r>
              <a:rPr lang="es-ES" i="1" dirty="0"/>
              <a:t>, </a:t>
            </a:r>
            <a:r>
              <a:rPr lang="es-ES" b="1" dirty="0"/>
              <a:t>103</a:t>
            </a:r>
            <a:r>
              <a:rPr lang="es-ES" dirty="0"/>
              <a:t>(4), pp. 31-45.</a:t>
            </a:r>
          </a:p>
          <a:p>
            <a:r>
              <a:rPr lang="es-ES" dirty="0"/>
              <a:t>SERAFINI, F., 2012. Multimodal </a:t>
            </a:r>
            <a:r>
              <a:rPr lang="es-ES" dirty="0" err="1"/>
              <a:t>Literacy</a:t>
            </a:r>
            <a:r>
              <a:rPr lang="es-ES" dirty="0"/>
              <a:t>: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Theories</a:t>
            </a:r>
            <a:r>
              <a:rPr lang="es-ES" dirty="0"/>
              <a:t> to </a:t>
            </a:r>
            <a:r>
              <a:rPr lang="es-ES" dirty="0" err="1"/>
              <a:t>Practices</a:t>
            </a:r>
            <a:r>
              <a:rPr lang="es-ES" dirty="0"/>
              <a:t> . </a:t>
            </a:r>
            <a:r>
              <a:rPr lang="es-ES" i="1" dirty="0"/>
              <a:t>Language </a:t>
            </a:r>
            <a:r>
              <a:rPr lang="es-ES" i="1" dirty="0" err="1"/>
              <a:t>Arts</a:t>
            </a:r>
            <a:r>
              <a:rPr lang="es-ES" i="1" dirty="0"/>
              <a:t>, </a:t>
            </a:r>
            <a:r>
              <a:rPr lang="es-ES" b="1" dirty="0"/>
              <a:t>92</a:t>
            </a:r>
            <a:r>
              <a:rPr lang="es-ES" dirty="0"/>
              <a:t>(6), pp. 412-423.</a:t>
            </a:r>
          </a:p>
          <a:p>
            <a:r>
              <a:rPr lang="es-ES" dirty="0"/>
              <a:t>WESTBY, C., 2010. Multiliteracies: The </a:t>
            </a:r>
            <a:r>
              <a:rPr lang="es-ES" dirty="0" err="1"/>
              <a:t>Changing</a:t>
            </a:r>
            <a:r>
              <a:rPr lang="es-ES" dirty="0"/>
              <a:t> World of Communication . </a:t>
            </a:r>
            <a:r>
              <a:rPr lang="es-ES" i="1" dirty="0" err="1"/>
              <a:t>Topics</a:t>
            </a:r>
            <a:r>
              <a:rPr lang="es-ES" i="1" dirty="0"/>
              <a:t> in Language </a:t>
            </a:r>
            <a:r>
              <a:rPr lang="es-ES" i="1" dirty="0" err="1"/>
              <a:t>Disorders</a:t>
            </a:r>
            <a:r>
              <a:rPr lang="es-ES" i="1" dirty="0"/>
              <a:t>, </a:t>
            </a:r>
            <a:r>
              <a:rPr lang="es-ES" b="1" dirty="0"/>
              <a:t>30</a:t>
            </a:r>
            <a:r>
              <a:rPr lang="es-ES" dirty="0"/>
              <a:t>(1), pp. 64-71.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498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4" y="1718719"/>
            <a:ext cx="10353761" cy="1326321"/>
          </a:xfrm>
        </p:spPr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9"/>
          <a:stretch/>
        </p:blipFill>
        <p:spPr>
          <a:xfrm>
            <a:off x="2850233" y="3045040"/>
            <a:ext cx="6480884" cy="268727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721085" y="6025241"/>
            <a:ext cx="1901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3"/>
              </a:rPr>
              <a:t>fec16@aber.ac.uk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99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1568</TotalTime>
  <Words>1475</Words>
  <Application>Microsoft Office PowerPoint</Application>
  <PresentationFormat>Panorámica</PresentationFormat>
  <Paragraphs>252</Paragraphs>
  <Slides>50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9" baseType="lpstr">
      <vt:lpstr>Arial</vt:lpstr>
      <vt:lpstr>Calibri</vt:lpstr>
      <vt:lpstr>Cambria</vt:lpstr>
      <vt:lpstr>Times New Roman</vt:lpstr>
      <vt:lpstr>Tw Cen MT</vt:lpstr>
      <vt:lpstr>Tw Cen MT Condensed</vt:lpstr>
      <vt:lpstr>Wingdings</vt:lpstr>
      <vt:lpstr>Wingdings 3</vt:lpstr>
      <vt:lpstr>Integral</vt:lpstr>
      <vt:lpstr>Graphic Novels and Creative Writing in the MFL classroom: the case of Marjane Satrapi's Persepolis </vt:lpstr>
      <vt:lpstr>Disclaimers </vt:lpstr>
      <vt:lpstr>questions that triggered my research</vt:lpstr>
      <vt:lpstr>Multiliteracies </vt:lpstr>
      <vt:lpstr>Multimodal texts </vt:lpstr>
      <vt:lpstr>Graphic novels </vt:lpstr>
      <vt:lpstr>Presentación de PowerPoint</vt:lpstr>
      <vt:lpstr>Presentación de PowerPoint</vt:lpstr>
      <vt:lpstr>Creative writing </vt:lpstr>
      <vt:lpstr>Main questions and hypothesis </vt:lpstr>
      <vt:lpstr>Methodology  How to make students work with literature. </vt:lpstr>
      <vt:lpstr>Context and subjects of the study</vt:lpstr>
      <vt:lpstr>Lesson plan proposal</vt:lpstr>
      <vt:lpstr>Lesson plan proposal</vt:lpstr>
      <vt:lpstr>Presentación de PowerPoint</vt:lpstr>
      <vt:lpstr>How was data gathered?</vt:lpstr>
      <vt:lpstr>Age and gender </vt:lpstr>
      <vt:lpstr>Q1. Reading habits and  expectations (i)</vt:lpstr>
      <vt:lpstr>Q1. Reading habits and  expectations (iI)</vt:lpstr>
      <vt:lpstr>Q2 – Project results </vt:lpstr>
      <vt:lpstr>Presentación de PowerPoint</vt:lpstr>
      <vt:lpstr>Presentación de PowerPoint</vt:lpstr>
      <vt:lpstr>Presentación de PowerPoint</vt:lpstr>
      <vt:lpstr>Teacher’s journal </vt:lpstr>
      <vt:lpstr>Teacher’s journal </vt:lpstr>
      <vt:lpstr>Project results</vt:lpstr>
      <vt:lpstr>Assessment </vt:lpstr>
      <vt:lpstr>Some projects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Reflections </vt:lpstr>
      <vt:lpstr>Conclusions</vt:lpstr>
      <vt:lpstr>References</vt:lpstr>
      <vt:lpstr>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 Novels and Creative Writing in the MFL classroom: the case of Marjane Satrapi's Persepolis</dc:title>
  <dc:creator>Fernando Castellano</dc:creator>
  <cp:lastModifiedBy>Fernando Castellano</cp:lastModifiedBy>
  <cp:revision>31</cp:revision>
  <dcterms:created xsi:type="dcterms:W3CDTF">2021-06-28T08:58:03Z</dcterms:created>
  <dcterms:modified xsi:type="dcterms:W3CDTF">2021-07-02T15:21:34Z</dcterms:modified>
</cp:coreProperties>
</file>